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tmp" ContentType="image/pn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theme/themeOverride2.xml" ContentType="application/vnd.openxmlformats-officedocument.themeOverride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1" r:id="rId4"/>
    <p:sldId id="262" r:id="rId5"/>
    <p:sldId id="265" r:id="rId6"/>
    <p:sldId id="272" r:id="rId7"/>
    <p:sldId id="259" r:id="rId8"/>
    <p:sldId id="261" r:id="rId9"/>
    <p:sldId id="281" r:id="rId10"/>
    <p:sldId id="270" r:id="rId11"/>
    <p:sldId id="274" r:id="rId12"/>
    <p:sldId id="260" r:id="rId13"/>
    <p:sldId id="277" r:id="rId14"/>
    <p:sldId id="279" r:id="rId15"/>
    <p:sldId id="278" r:id="rId16"/>
    <p:sldId id="263" r:id="rId17"/>
    <p:sldId id="266" r:id="rId18"/>
    <p:sldId id="267" r:id="rId19"/>
    <p:sldId id="268" r:id="rId20"/>
    <p:sldId id="275" r:id="rId21"/>
    <p:sldId id="282" r:id="rId22"/>
    <p:sldId id="273" r:id="rId23"/>
    <p:sldId id="280" r:id="rId24"/>
    <p:sldId id="258" r:id="rId2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9"/>
    <p:restoredTop sz="94674"/>
  </p:normalViewPr>
  <p:slideViewPr>
    <p:cSldViewPr snapToGrid="0" snapToObjects="1">
      <p:cViewPr varScale="1">
        <p:scale>
          <a:sx n="119" d="100"/>
          <a:sy n="119" d="100"/>
        </p:scale>
        <p:origin x="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Carissa\Desktop\histograms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4" Type="http://schemas.openxmlformats.org/officeDocument/2006/relationships/package" Target="../embeddings/Microsoft_Excel____1.xlsx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package" Target="../embeddings/Microsoft_Excel____2.xlsx"/><Relationship Id="rId3" Type="http://schemas.openxmlformats.org/officeDocument/2006/relationships/chartUserShapes" Target="../drawings/drawing1.xm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package" Target="../embeddings/Microsoft_Excel____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95436132983377"/>
          <c:y val="0.14007231751128"/>
          <c:w val="0.638229549431321"/>
          <c:h val="0.632540055173274"/>
        </c:manualLayout>
      </c:layout>
      <c:barChart>
        <c:barDir val="col"/>
        <c:grouping val="clustered"/>
        <c:varyColors val="0"/>
        <c:ser>
          <c:idx val="0"/>
          <c:order val="0"/>
          <c:tx>
            <c:v>1992</c:v>
          </c:tx>
          <c:spPr>
            <a:solidFill>
              <a:srgbClr val="FF0000"/>
            </a:solidFill>
          </c:spPr>
          <c:invertIfNegative val="0"/>
          <c:cat>
            <c:strRef>
              <c:f>Sheet1!$A$4:$A$13</c:f>
              <c:strCache>
                <c:ptCount val="10"/>
                <c:pt idx="0">
                  <c:v>0–0.1</c:v>
                </c:pt>
                <c:pt idx="1">
                  <c:v>0.1–0.2</c:v>
                </c:pt>
                <c:pt idx="2">
                  <c:v>0.2–0.3</c:v>
                </c:pt>
                <c:pt idx="3">
                  <c:v>0.3–0.4</c:v>
                </c:pt>
                <c:pt idx="4">
                  <c:v>0.4–0.5</c:v>
                </c:pt>
                <c:pt idx="5">
                  <c:v>0.5–0.6</c:v>
                </c:pt>
                <c:pt idx="6">
                  <c:v>0.6–0.7</c:v>
                </c:pt>
                <c:pt idx="7">
                  <c:v>0.7–0.8</c:v>
                </c:pt>
                <c:pt idx="8">
                  <c:v>0.8–0.9</c:v>
                </c:pt>
                <c:pt idx="9">
                  <c:v>0.9–1.0</c:v>
                </c:pt>
              </c:strCache>
            </c:strRef>
          </c:cat>
          <c:val>
            <c:numRef>
              <c:f>Sheet1!$B$4:$B$13</c:f>
              <c:numCache>
                <c:formatCode>General</c:formatCode>
                <c:ptCount val="10"/>
                <c:pt idx="0">
                  <c:v>4.0</c:v>
                </c:pt>
                <c:pt idx="1">
                  <c:v>1.0</c:v>
                </c:pt>
                <c:pt idx="2">
                  <c:v>3.0</c:v>
                </c:pt>
                <c:pt idx="3">
                  <c:v>1.0</c:v>
                </c:pt>
                <c:pt idx="4">
                  <c:v>1.0</c:v>
                </c:pt>
                <c:pt idx="5">
                  <c:v>3.0</c:v>
                </c:pt>
                <c:pt idx="6">
                  <c:v>2.0</c:v>
                </c:pt>
                <c:pt idx="7">
                  <c:v>1.0</c:v>
                </c:pt>
                <c:pt idx="8">
                  <c:v>5.0</c:v>
                </c:pt>
                <c:pt idx="9">
                  <c:v>6.0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106-4839-BE97-27084BC8F74C}"/>
            </c:ext>
          </c:extLst>
        </c:ser>
        <c:ser>
          <c:idx val="1"/>
          <c:order val="1"/>
          <c:tx>
            <c:v>1995</c:v>
          </c:tx>
          <c:spPr>
            <a:solidFill>
              <a:srgbClr val="FFC000"/>
            </a:solidFill>
          </c:spPr>
          <c:invertIfNegative val="0"/>
          <c:cat>
            <c:strRef>
              <c:f>Sheet1!$A$4:$A$13</c:f>
              <c:strCache>
                <c:ptCount val="10"/>
                <c:pt idx="0">
                  <c:v>0–0.1</c:v>
                </c:pt>
                <c:pt idx="1">
                  <c:v>0.1–0.2</c:v>
                </c:pt>
                <c:pt idx="2">
                  <c:v>0.2–0.3</c:v>
                </c:pt>
                <c:pt idx="3">
                  <c:v>0.3–0.4</c:v>
                </c:pt>
                <c:pt idx="4">
                  <c:v>0.4–0.5</c:v>
                </c:pt>
                <c:pt idx="5">
                  <c:v>0.5–0.6</c:v>
                </c:pt>
                <c:pt idx="6">
                  <c:v>0.6–0.7</c:v>
                </c:pt>
                <c:pt idx="7">
                  <c:v>0.7–0.8</c:v>
                </c:pt>
                <c:pt idx="8">
                  <c:v>0.8–0.9</c:v>
                </c:pt>
                <c:pt idx="9">
                  <c:v>0.9–1.0</c:v>
                </c:pt>
              </c:strCache>
            </c:strRef>
          </c:cat>
          <c:val>
            <c:numRef>
              <c:f>Sheet1!$C$4:$C$13</c:f>
              <c:numCache>
                <c:formatCode>General</c:formatCode>
                <c:ptCount val="10"/>
                <c:pt idx="0">
                  <c:v>5.0</c:v>
                </c:pt>
                <c:pt idx="1">
                  <c:v>0.0</c:v>
                </c:pt>
                <c:pt idx="2">
                  <c:v>1.0</c:v>
                </c:pt>
                <c:pt idx="3">
                  <c:v>1.0</c:v>
                </c:pt>
                <c:pt idx="4">
                  <c:v>2.0</c:v>
                </c:pt>
                <c:pt idx="5">
                  <c:v>4.0</c:v>
                </c:pt>
                <c:pt idx="6">
                  <c:v>1.0</c:v>
                </c:pt>
                <c:pt idx="7">
                  <c:v>3.0</c:v>
                </c:pt>
                <c:pt idx="8">
                  <c:v>2.0</c:v>
                </c:pt>
                <c:pt idx="9">
                  <c:v>8.0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106-4839-BE97-27084BC8F74C}"/>
            </c:ext>
          </c:extLst>
        </c:ser>
        <c:ser>
          <c:idx val="2"/>
          <c:order val="2"/>
          <c:tx>
            <c:v>1998</c:v>
          </c:tx>
          <c:spPr>
            <a:solidFill>
              <a:srgbClr val="FFFF00"/>
            </a:solidFill>
          </c:spPr>
          <c:invertIfNegative val="0"/>
          <c:cat>
            <c:strRef>
              <c:f>Sheet1!$A$4:$A$13</c:f>
              <c:strCache>
                <c:ptCount val="10"/>
                <c:pt idx="0">
                  <c:v>0–0.1</c:v>
                </c:pt>
                <c:pt idx="1">
                  <c:v>0.1–0.2</c:v>
                </c:pt>
                <c:pt idx="2">
                  <c:v>0.2–0.3</c:v>
                </c:pt>
                <c:pt idx="3">
                  <c:v>0.3–0.4</c:v>
                </c:pt>
                <c:pt idx="4">
                  <c:v>0.4–0.5</c:v>
                </c:pt>
                <c:pt idx="5">
                  <c:v>0.5–0.6</c:v>
                </c:pt>
                <c:pt idx="6">
                  <c:v>0.6–0.7</c:v>
                </c:pt>
                <c:pt idx="7">
                  <c:v>0.7–0.8</c:v>
                </c:pt>
                <c:pt idx="8">
                  <c:v>0.8–0.9</c:v>
                </c:pt>
                <c:pt idx="9">
                  <c:v>0.9–1.0</c:v>
                </c:pt>
              </c:strCache>
            </c:strRef>
          </c:cat>
          <c:val>
            <c:numRef>
              <c:f>Sheet1!$D$4:$D$13</c:f>
              <c:numCache>
                <c:formatCode>General</c:formatCode>
                <c:ptCount val="10"/>
                <c:pt idx="0">
                  <c:v>2.0</c:v>
                </c:pt>
                <c:pt idx="1">
                  <c:v>2.0</c:v>
                </c:pt>
                <c:pt idx="2">
                  <c:v>2.0</c:v>
                </c:pt>
                <c:pt idx="3">
                  <c:v>2.0</c:v>
                </c:pt>
                <c:pt idx="4">
                  <c:v>1.0</c:v>
                </c:pt>
                <c:pt idx="5">
                  <c:v>1.0</c:v>
                </c:pt>
                <c:pt idx="6">
                  <c:v>2.0</c:v>
                </c:pt>
                <c:pt idx="7">
                  <c:v>7.0</c:v>
                </c:pt>
                <c:pt idx="8">
                  <c:v>2.0</c:v>
                </c:pt>
                <c:pt idx="9">
                  <c:v>8.0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4106-4839-BE97-27084BC8F74C}"/>
            </c:ext>
          </c:extLst>
        </c:ser>
        <c:ser>
          <c:idx val="3"/>
          <c:order val="3"/>
          <c:tx>
            <c:v>2001</c:v>
          </c:tx>
          <c:spPr>
            <a:solidFill>
              <a:srgbClr val="0070C0"/>
            </a:solidFill>
          </c:spPr>
          <c:invertIfNegative val="0"/>
          <c:cat>
            <c:strRef>
              <c:f>Sheet1!$A$4:$A$13</c:f>
              <c:strCache>
                <c:ptCount val="10"/>
                <c:pt idx="0">
                  <c:v>0–0.1</c:v>
                </c:pt>
                <c:pt idx="1">
                  <c:v>0.1–0.2</c:v>
                </c:pt>
                <c:pt idx="2">
                  <c:v>0.2–0.3</c:v>
                </c:pt>
                <c:pt idx="3">
                  <c:v>0.3–0.4</c:v>
                </c:pt>
                <c:pt idx="4">
                  <c:v>0.4–0.5</c:v>
                </c:pt>
                <c:pt idx="5">
                  <c:v>0.5–0.6</c:v>
                </c:pt>
                <c:pt idx="6">
                  <c:v>0.6–0.7</c:v>
                </c:pt>
                <c:pt idx="7">
                  <c:v>0.7–0.8</c:v>
                </c:pt>
                <c:pt idx="8">
                  <c:v>0.8–0.9</c:v>
                </c:pt>
                <c:pt idx="9">
                  <c:v>0.9–1.0</c:v>
                </c:pt>
              </c:strCache>
            </c:strRef>
          </c:cat>
          <c:val>
            <c:numRef>
              <c:f>Sheet1!$E$4:$E$13</c:f>
              <c:numCache>
                <c:formatCode>General</c:formatCode>
                <c:ptCount val="10"/>
                <c:pt idx="0">
                  <c:v>1.0</c:v>
                </c:pt>
                <c:pt idx="1">
                  <c:v>1.0</c:v>
                </c:pt>
                <c:pt idx="2">
                  <c:v>0.0</c:v>
                </c:pt>
                <c:pt idx="3">
                  <c:v>0.0</c:v>
                </c:pt>
                <c:pt idx="4">
                  <c:v>1.0</c:v>
                </c:pt>
                <c:pt idx="5">
                  <c:v>0.0</c:v>
                </c:pt>
                <c:pt idx="6">
                  <c:v>1.0</c:v>
                </c:pt>
                <c:pt idx="7">
                  <c:v>3.0</c:v>
                </c:pt>
                <c:pt idx="8">
                  <c:v>6.0</c:v>
                </c:pt>
                <c:pt idx="9">
                  <c:v>16.0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4106-4839-BE97-27084BC8F74C}"/>
            </c:ext>
          </c:extLst>
        </c:ser>
        <c:ser>
          <c:idx val="4"/>
          <c:order val="4"/>
          <c:tx>
            <c:v>2004</c:v>
          </c:tx>
          <c:spPr>
            <a:solidFill>
              <a:srgbClr val="00B050"/>
            </a:solidFill>
          </c:spPr>
          <c:invertIfNegative val="0"/>
          <c:cat>
            <c:strRef>
              <c:f>Sheet1!$A$4:$A$13</c:f>
              <c:strCache>
                <c:ptCount val="10"/>
                <c:pt idx="0">
                  <c:v>0–0.1</c:v>
                </c:pt>
                <c:pt idx="1">
                  <c:v>0.1–0.2</c:v>
                </c:pt>
                <c:pt idx="2">
                  <c:v>0.2–0.3</c:v>
                </c:pt>
                <c:pt idx="3">
                  <c:v>0.3–0.4</c:v>
                </c:pt>
                <c:pt idx="4">
                  <c:v>0.4–0.5</c:v>
                </c:pt>
                <c:pt idx="5">
                  <c:v>0.5–0.6</c:v>
                </c:pt>
                <c:pt idx="6">
                  <c:v>0.6–0.7</c:v>
                </c:pt>
                <c:pt idx="7">
                  <c:v>0.7–0.8</c:v>
                </c:pt>
                <c:pt idx="8">
                  <c:v>0.8–0.9</c:v>
                </c:pt>
                <c:pt idx="9">
                  <c:v>0.9–1.0</c:v>
                </c:pt>
              </c:strCache>
            </c:strRef>
          </c:cat>
          <c:val>
            <c:numRef>
              <c:f>Sheet1!$F$4:$F$13</c:f>
              <c:numCache>
                <c:formatCode>General</c:formatCode>
                <c:ptCount val="10"/>
                <c:pt idx="0">
                  <c:v>4.0</c:v>
                </c:pt>
                <c:pt idx="1">
                  <c:v>3.0</c:v>
                </c:pt>
                <c:pt idx="2">
                  <c:v>1.0</c:v>
                </c:pt>
                <c:pt idx="3">
                  <c:v>0.0</c:v>
                </c:pt>
                <c:pt idx="4">
                  <c:v>1.0</c:v>
                </c:pt>
                <c:pt idx="5">
                  <c:v>4.0</c:v>
                </c:pt>
                <c:pt idx="6">
                  <c:v>1.0</c:v>
                </c:pt>
                <c:pt idx="7">
                  <c:v>3.0</c:v>
                </c:pt>
                <c:pt idx="8">
                  <c:v>2.0</c:v>
                </c:pt>
                <c:pt idx="9">
                  <c:v>9.0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106-4839-BE97-27084BC8F7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20229856"/>
        <c:axId val="2124797920"/>
      </c:barChart>
      <c:catAx>
        <c:axId val="212022985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SF Ratio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txPr>
          <a:bodyPr rot="0"/>
          <a:lstStyle/>
          <a:p>
            <a:pPr>
              <a:defRPr/>
            </a:pPr>
            <a:endParaRPr lang="zh-TW"/>
          </a:p>
        </c:txPr>
        <c:crossAx val="2124797920"/>
        <c:crosses val="autoZero"/>
        <c:auto val="1"/>
        <c:lblAlgn val="ctr"/>
        <c:lblOffset val="100"/>
        <c:noMultiLvlLbl val="0"/>
      </c:catAx>
      <c:valAx>
        <c:axId val="212479792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Districts</a:t>
                </a:r>
                <a:endParaRPr lang="en-US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120229856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200">
          <a:latin typeface="Times New Roman" panose="02020603050405020304" pitchFamily="18" charset="0"/>
          <a:cs typeface="Times New Roman" panose="02020603050405020304" pitchFamily="18" charset="0"/>
        </a:defRPr>
      </a:pPr>
      <a:endParaRPr lang="zh-TW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/>
              <a:t>SF Ratio</a:t>
            </a:r>
          </a:p>
        </c:rich>
      </c:tx>
      <c:layout>
        <c:manualLayout>
          <c:xMode val="edge"/>
          <c:yMode val="edge"/>
          <c:x val="0.423168881828814"/>
          <c:y val="0.8754499640028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zh-TW"/>
        </a:p>
      </c:txPr>
    </c:title>
    <c:autoTitleDeleted val="0"/>
    <c:plotArea>
      <c:layout>
        <c:manualLayout>
          <c:layoutTarget val="inner"/>
          <c:xMode val="edge"/>
          <c:yMode val="edge"/>
          <c:x val="0.0796435931720436"/>
          <c:y val="0.103959683225342"/>
          <c:w val="0.834582297069734"/>
          <c:h val="0.7093976859803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Sheet1!$F$1</c:f>
              <c:strCache>
                <c:ptCount val="1"/>
                <c:pt idx="0">
                  <c:v>2008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Sheet1!$E$2:$E$11</c:f>
              <c:strCache>
                <c:ptCount val="10"/>
                <c:pt idx="0">
                  <c:v>0-0.1</c:v>
                </c:pt>
                <c:pt idx="1">
                  <c:v>0.1-0.2</c:v>
                </c:pt>
                <c:pt idx="2">
                  <c:v>0.2-0.3</c:v>
                </c:pt>
                <c:pt idx="3">
                  <c:v>0.3-0.4</c:v>
                </c:pt>
                <c:pt idx="4">
                  <c:v>0.4-0.5</c:v>
                </c:pt>
                <c:pt idx="5">
                  <c:v>0.5-0.6</c:v>
                </c:pt>
                <c:pt idx="6">
                  <c:v>0.6-0.7</c:v>
                </c:pt>
                <c:pt idx="7">
                  <c:v>0.7-0.8</c:v>
                </c:pt>
                <c:pt idx="8">
                  <c:v>0.8-0.9</c:v>
                </c:pt>
                <c:pt idx="9">
                  <c:v>0.9-1.0</c:v>
                </c:pt>
              </c:strCache>
            </c:strRef>
          </c:cat>
          <c:val>
            <c:numRef>
              <c:f>Sheet1!$F$2:$F$11</c:f>
              <c:numCache>
                <c:formatCode>General</c:formatCode>
                <c:ptCount val="10"/>
                <c:pt idx="0">
                  <c:v>55.0</c:v>
                </c:pt>
                <c:pt idx="1">
                  <c:v>5.0</c:v>
                </c:pt>
                <c:pt idx="2">
                  <c:v>5.0</c:v>
                </c:pt>
                <c:pt idx="3">
                  <c:v>4.0</c:v>
                </c:pt>
                <c:pt idx="4">
                  <c:v>0.0</c:v>
                </c:pt>
                <c:pt idx="5">
                  <c:v>2.0</c:v>
                </c:pt>
                <c:pt idx="6">
                  <c:v>1.0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C95-4FEF-A66A-2C44EEF677E1}"/>
            </c:ext>
          </c:extLst>
        </c:ser>
        <c:ser>
          <c:idx val="1"/>
          <c:order val="1"/>
          <c:tx>
            <c:strRef>
              <c:f>Sheet1!$G$1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Sheet1!$E$2:$E$11</c:f>
              <c:strCache>
                <c:ptCount val="10"/>
                <c:pt idx="0">
                  <c:v>0-0.1</c:v>
                </c:pt>
                <c:pt idx="1">
                  <c:v>0.1-0.2</c:v>
                </c:pt>
                <c:pt idx="2">
                  <c:v>0.2-0.3</c:v>
                </c:pt>
                <c:pt idx="3">
                  <c:v>0.3-0.4</c:v>
                </c:pt>
                <c:pt idx="4">
                  <c:v>0.4-0.5</c:v>
                </c:pt>
                <c:pt idx="5">
                  <c:v>0.5-0.6</c:v>
                </c:pt>
                <c:pt idx="6">
                  <c:v>0.6-0.7</c:v>
                </c:pt>
                <c:pt idx="7">
                  <c:v>0.7-0.8</c:v>
                </c:pt>
                <c:pt idx="8">
                  <c:v>0.8-0.9</c:v>
                </c:pt>
                <c:pt idx="9">
                  <c:v>0.9-1.0</c:v>
                </c:pt>
              </c:strCache>
            </c:strRef>
          </c:cat>
          <c:val>
            <c:numRef>
              <c:f>Sheet1!$G$2:$G$11</c:f>
              <c:numCache>
                <c:formatCode>General</c:formatCode>
                <c:ptCount val="10"/>
                <c:pt idx="0">
                  <c:v>50.0</c:v>
                </c:pt>
                <c:pt idx="1">
                  <c:v>7.0</c:v>
                </c:pt>
                <c:pt idx="2">
                  <c:v>5.0</c:v>
                </c:pt>
                <c:pt idx="3">
                  <c:v>1.0</c:v>
                </c:pt>
                <c:pt idx="4">
                  <c:v>1.0</c:v>
                </c:pt>
                <c:pt idx="5">
                  <c:v>3.0</c:v>
                </c:pt>
                <c:pt idx="6">
                  <c:v>0.0</c:v>
                </c:pt>
                <c:pt idx="7">
                  <c:v>0.0</c:v>
                </c:pt>
                <c:pt idx="8">
                  <c:v>5.0</c:v>
                </c:pt>
                <c:pt idx="9">
                  <c:v>1.0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C95-4FEF-A66A-2C44EEF677E1}"/>
            </c:ext>
          </c:extLst>
        </c:ser>
        <c:ser>
          <c:idx val="2"/>
          <c:order val="2"/>
          <c:tx>
            <c:strRef>
              <c:f>Sheet1!$H$1</c:f>
              <c:strCache>
                <c:ptCount val="1"/>
                <c:pt idx="0">
                  <c:v>2016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Sheet1!$E$2:$E$11</c:f>
              <c:strCache>
                <c:ptCount val="10"/>
                <c:pt idx="0">
                  <c:v>0-0.1</c:v>
                </c:pt>
                <c:pt idx="1">
                  <c:v>0.1-0.2</c:v>
                </c:pt>
                <c:pt idx="2">
                  <c:v>0.2-0.3</c:v>
                </c:pt>
                <c:pt idx="3">
                  <c:v>0.3-0.4</c:v>
                </c:pt>
                <c:pt idx="4">
                  <c:v>0.4-0.5</c:v>
                </c:pt>
                <c:pt idx="5">
                  <c:v>0.5-0.6</c:v>
                </c:pt>
                <c:pt idx="6">
                  <c:v>0.6-0.7</c:v>
                </c:pt>
                <c:pt idx="7">
                  <c:v>0.7-0.8</c:v>
                </c:pt>
                <c:pt idx="8">
                  <c:v>0.8-0.9</c:v>
                </c:pt>
                <c:pt idx="9">
                  <c:v>0.9-1.0</c:v>
                </c:pt>
              </c:strCache>
            </c:strRef>
          </c:cat>
          <c:val>
            <c:numRef>
              <c:f>Sheet1!$H$2:$H$11</c:f>
              <c:numCache>
                <c:formatCode>General</c:formatCode>
                <c:ptCount val="10"/>
                <c:pt idx="0">
                  <c:v>36.0</c:v>
                </c:pt>
                <c:pt idx="1">
                  <c:v>18.0</c:v>
                </c:pt>
                <c:pt idx="2">
                  <c:v>7.0</c:v>
                </c:pt>
                <c:pt idx="3">
                  <c:v>6.0</c:v>
                </c:pt>
                <c:pt idx="4">
                  <c:v>2.0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0C95-4FEF-A66A-2C44EEF677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32620720"/>
        <c:axId val="2132624128"/>
      </c:barChart>
      <c:catAx>
        <c:axId val="2132620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zh-TW"/>
          </a:p>
        </c:txPr>
        <c:crossAx val="2132624128"/>
        <c:crosses val="autoZero"/>
        <c:auto val="1"/>
        <c:lblAlgn val="ctr"/>
        <c:lblOffset val="100"/>
        <c:noMultiLvlLbl val="0"/>
      </c:catAx>
      <c:valAx>
        <c:axId val="2132624128"/>
        <c:scaling>
          <c:orientation val="minMax"/>
          <c:max val="55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 dirty="0" smtClean="0"/>
                  <a:t>Districts</a:t>
                </a:r>
                <a:endParaRPr lang="en-US" b="1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zh-TW"/>
          </a:p>
        </c:txPr>
        <c:crossAx val="2132620720"/>
        <c:crosses val="autoZero"/>
        <c:crossBetween val="between"/>
        <c:majorUnit val="5.0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zh-TW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200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zh-TW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43644900940445"/>
          <c:y val="0.0437817553216163"/>
          <c:w val="0.817564096642976"/>
          <c:h val="0.64282503964206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工作表1!$A$3</c:f>
              <c:strCache>
                <c:ptCount val="1"/>
                <c:pt idx="0">
                  <c:v>Very Satisfied</c:v>
                </c:pt>
              </c:strCache>
            </c:strRef>
          </c:tx>
          <c:dLbls>
            <c:dLbl>
              <c:idx val="0"/>
              <c:layout>
                <c:manualLayout>
                  <c:x val="-0.0291160353665388"/>
                  <c:y val="-0.043433640459194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308005447124047"/>
                  <c:y val="-0.044472558102322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339722555600535"/>
                  <c:y val="-0.045890039450632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2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332835826762883"/>
                  <c:y val="-0.053361386250839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387746419806543"/>
                  <c:y val="-0.025655993000874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4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0.0351390619456611"/>
                  <c:y val="-0.038989676290463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0.0387746419806543"/>
                  <c:y val="-0.035064216972878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6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-0.0330026624248203"/>
                  <c:y val="-0.030100437445319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7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8"/>
              <c:layout>
                <c:manualLayout>
                  <c:x val="-0.0330028306452549"/>
                  <c:y val="-0.029785126859142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8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>
                <c:manualLayout>
                  <c:x val="-0.0334731251774078"/>
                  <c:y val="-0.028333847550181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9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0"/>
              <c:layout>
                <c:manualLayout>
                  <c:x val="-0.0254556434631963"/>
                  <c:y val="-0.029373249106095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A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1"/>
              <c:layout>
                <c:manualLayout>
                  <c:x val="-0.0293754934115626"/>
                  <c:y val="-0.034444444444444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B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2"/>
              <c:layout>
                <c:manualLayout>
                  <c:x val="-0.0336482924532444"/>
                  <c:y val="-0.03888888888888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C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3"/>
              <c:layout>
                <c:manualLayout>
                  <c:x val="-0.0315118929324035"/>
                  <c:y val="-0.034444444444444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D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工作表1!$B$2:$Q$2</c:f>
              <c:strCache>
                <c:ptCount val="15"/>
                <c:pt idx="0">
                  <c:v>2012/09</c:v>
                </c:pt>
                <c:pt idx="1">
                  <c:v>2012/12</c:v>
                </c:pt>
                <c:pt idx="2">
                  <c:v>2013/03</c:v>
                </c:pt>
                <c:pt idx="3">
                  <c:v>2013/06</c:v>
                </c:pt>
                <c:pt idx="4">
                  <c:v>2013/09</c:v>
                </c:pt>
                <c:pt idx="5">
                  <c:v>2013/12</c:v>
                </c:pt>
                <c:pt idx="6">
                  <c:v>2014/03</c:v>
                </c:pt>
                <c:pt idx="7">
                  <c:v>2014/06</c:v>
                </c:pt>
                <c:pt idx="8">
                  <c:v>2014/09</c:v>
                </c:pt>
                <c:pt idx="9">
                  <c:v>2014/12</c:v>
                </c:pt>
                <c:pt idx="10">
                  <c:v>2015/03</c:v>
                </c:pt>
                <c:pt idx="11">
                  <c:v>2015/06</c:v>
                </c:pt>
                <c:pt idx="12">
                  <c:v>2015/09</c:v>
                </c:pt>
                <c:pt idx="13">
                  <c:v>2015/12</c:v>
                </c:pt>
                <c:pt idx="14">
                  <c:v>2016/03</c:v>
                </c:pt>
              </c:strCache>
            </c:strRef>
          </c:cat>
          <c:val>
            <c:numRef>
              <c:f>工作表1!$B$3:$Q$3</c:f>
              <c:numCache>
                <c:formatCode>0.0</c:formatCode>
                <c:ptCount val="15"/>
                <c:pt idx="0">
                  <c:v>1.7</c:v>
                </c:pt>
                <c:pt idx="1">
                  <c:v>2.1</c:v>
                </c:pt>
                <c:pt idx="2">
                  <c:v>2.1</c:v>
                </c:pt>
                <c:pt idx="3">
                  <c:v>3.0</c:v>
                </c:pt>
                <c:pt idx="4">
                  <c:v>3.3</c:v>
                </c:pt>
                <c:pt idx="5">
                  <c:v>2.4</c:v>
                </c:pt>
                <c:pt idx="6">
                  <c:v>2.6</c:v>
                </c:pt>
                <c:pt idx="7">
                  <c:v>2.6</c:v>
                </c:pt>
                <c:pt idx="8">
                  <c:v>3.7</c:v>
                </c:pt>
                <c:pt idx="9">
                  <c:v>1.8</c:v>
                </c:pt>
                <c:pt idx="10">
                  <c:v>3.3</c:v>
                </c:pt>
                <c:pt idx="11">
                  <c:v>3.4</c:v>
                </c:pt>
                <c:pt idx="12" formatCode="General">
                  <c:v>3.8</c:v>
                </c:pt>
                <c:pt idx="13" formatCode="General">
                  <c:v>3.3</c:v>
                </c:pt>
                <c:pt idx="14" formatCode="General">
                  <c:v>5.8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E-6C4F-4314-85BF-7767AF0B8D7A}"/>
            </c:ext>
          </c:extLst>
        </c:ser>
        <c:ser>
          <c:idx val="1"/>
          <c:order val="1"/>
          <c:tx>
            <c:strRef>
              <c:f>工作表1!$A$4</c:f>
              <c:strCache>
                <c:ptCount val="1"/>
                <c:pt idx="0">
                  <c:v>Somewhat Satisfied</c:v>
                </c:pt>
              </c:strCache>
            </c:strRef>
          </c:tx>
          <c:dLbls>
            <c:dLbl>
              <c:idx val="0"/>
              <c:layout>
                <c:manualLayout>
                  <c:x val="-0.0368305426424568"/>
                  <c:y val="-0.043224798011113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F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328126258665995"/>
                  <c:y val="-0.053361304494642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0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328126258665995"/>
                  <c:y val="-0.038469955513617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1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316062184090767"/>
                  <c:y val="-0.037056592185409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2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0.0285517706212189"/>
                  <c:y val="-0.038284644608982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3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0.0399367087436441"/>
                  <c:y val="-0.048916885389326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4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-0.0506187819868552"/>
                  <c:y val="-0.053361386250839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5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8"/>
              <c:layout>
                <c:manualLayout>
                  <c:x val="-0.0308956297587134"/>
                  <c:y val="-0.032892685572693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6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>
                <c:manualLayout>
                  <c:x val="-0.0277568035517451"/>
                  <c:y val="-0.038563199254520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7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0"/>
              <c:layout>
                <c:manualLayout>
                  <c:x val="-0.0287591477932622"/>
                  <c:y val="-0.03572794241360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8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2"/>
              <c:layout>
                <c:manualLayout>
                  <c:x val="-0.0319966279222719"/>
                  <c:y val="-0.035727942413606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9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工作表1!$B$2:$Q$2</c:f>
              <c:strCache>
                <c:ptCount val="15"/>
                <c:pt idx="0">
                  <c:v>2012/09</c:v>
                </c:pt>
                <c:pt idx="1">
                  <c:v>2012/12</c:v>
                </c:pt>
                <c:pt idx="2">
                  <c:v>2013/03</c:v>
                </c:pt>
                <c:pt idx="3">
                  <c:v>2013/06</c:v>
                </c:pt>
                <c:pt idx="4">
                  <c:v>2013/09</c:v>
                </c:pt>
                <c:pt idx="5">
                  <c:v>2013/12</c:v>
                </c:pt>
                <c:pt idx="6">
                  <c:v>2014/03</c:v>
                </c:pt>
                <c:pt idx="7">
                  <c:v>2014/06</c:v>
                </c:pt>
                <c:pt idx="8">
                  <c:v>2014/09</c:v>
                </c:pt>
                <c:pt idx="9">
                  <c:v>2014/12</c:v>
                </c:pt>
                <c:pt idx="10">
                  <c:v>2015/03</c:v>
                </c:pt>
                <c:pt idx="11">
                  <c:v>2015/06</c:v>
                </c:pt>
                <c:pt idx="12">
                  <c:v>2015/09</c:v>
                </c:pt>
                <c:pt idx="13">
                  <c:v>2015/12</c:v>
                </c:pt>
                <c:pt idx="14">
                  <c:v>2016/03</c:v>
                </c:pt>
              </c:strCache>
            </c:strRef>
          </c:cat>
          <c:val>
            <c:numRef>
              <c:f>工作表1!$B$4:$Q$4</c:f>
              <c:numCache>
                <c:formatCode>0.0</c:formatCode>
                <c:ptCount val="15"/>
                <c:pt idx="0">
                  <c:v>15.7</c:v>
                </c:pt>
                <c:pt idx="1">
                  <c:v>13.4</c:v>
                </c:pt>
                <c:pt idx="2">
                  <c:v>15.6</c:v>
                </c:pt>
                <c:pt idx="3">
                  <c:v>13.0</c:v>
                </c:pt>
                <c:pt idx="4">
                  <c:v>11.7</c:v>
                </c:pt>
                <c:pt idx="5">
                  <c:v>10.4</c:v>
                </c:pt>
                <c:pt idx="6">
                  <c:v>11.5</c:v>
                </c:pt>
                <c:pt idx="7">
                  <c:v>13.7</c:v>
                </c:pt>
                <c:pt idx="8">
                  <c:v>12.9</c:v>
                </c:pt>
                <c:pt idx="9">
                  <c:v>9.1</c:v>
                </c:pt>
                <c:pt idx="10">
                  <c:v>10.8</c:v>
                </c:pt>
                <c:pt idx="11">
                  <c:v>16.4</c:v>
                </c:pt>
                <c:pt idx="12" formatCode="General">
                  <c:v>13.1</c:v>
                </c:pt>
                <c:pt idx="13" formatCode="General">
                  <c:v>14.7</c:v>
                </c:pt>
                <c:pt idx="14" formatCode="General">
                  <c:v>19.3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1A-6C4F-4314-85BF-7767AF0B8D7A}"/>
            </c:ext>
          </c:extLst>
        </c:ser>
        <c:ser>
          <c:idx val="2"/>
          <c:order val="2"/>
          <c:tx>
            <c:strRef>
              <c:f>工作表1!$A$5</c:f>
              <c:strCache>
                <c:ptCount val="1"/>
                <c:pt idx="0">
                  <c:v>Somewhat Dissatisfied</c:v>
                </c:pt>
              </c:strCache>
            </c:strRef>
          </c:tx>
          <c:spPr>
            <a:ln>
              <a:solidFill>
                <a:schemeClr val="accent3">
                  <a:lumMod val="50000"/>
                </a:schemeClr>
              </a:solidFill>
            </a:ln>
          </c:spPr>
          <c:marker>
            <c:spPr>
              <a:solidFill>
                <a:schemeClr val="accent3">
                  <a:lumMod val="50000"/>
                </a:schemeClr>
              </a:solidFill>
              <a:ln>
                <a:solidFill>
                  <a:schemeClr val="accent3">
                    <a:lumMod val="50000"/>
                  </a:schemeClr>
                </a:solidFill>
              </a:ln>
            </c:spPr>
          </c:marker>
          <c:dLbls>
            <c:dLbl>
              <c:idx val="0"/>
              <c:layout>
                <c:manualLayout>
                  <c:x val="-0.0378003092228031"/>
                  <c:y val="-0.065310586176727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B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442095077853258"/>
                  <c:y val="-0.052266316710411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C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285397893955446"/>
                  <c:y val="0.045700610525894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D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286055586769057"/>
                  <c:y val="0.041034599604905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E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286933785119012"/>
                  <c:y val="0.038946469268392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F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0.0301585294600495"/>
                  <c:y val="0.045949750742126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0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-0.0402176624005151"/>
                  <c:y val="0.058325236134638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1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8"/>
              <c:layout>
                <c:manualLayout>
                  <c:x val="-0.0308956297587134"/>
                  <c:y val="0.048544103407014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2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>
                <c:manualLayout>
                  <c:x val="-0.0292111204128475"/>
                  <c:y val="0.053180111610110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3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2"/>
              <c:layout>
                <c:manualLayout>
                  <c:x val="-0.0319966279222719"/>
                  <c:y val="0.049252991153316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4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3"/>
              <c:layout>
                <c:manualLayout>
                  <c:x val="-0.0368528917345058"/>
                  <c:y val="-0.041111111111111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5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4"/>
              <c:layout>
                <c:manualLayout>
                  <c:x val="-0.0350187262588899"/>
                  <c:y val="-0.047490404998736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6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工作表1!$B$2:$Q$2</c:f>
              <c:strCache>
                <c:ptCount val="15"/>
                <c:pt idx="0">
                  <c:v>2012/09</c:v>
                </c:pt>
                <c:pt idx="1">
                  <c:v>2012/12</c:v>
                </c:pt>
                <c:pt idx="2">
                  <c:v>2013/03</c:v>
                </c:pt>
                <c:pt idx="3">
                  <c:v>2013/06</c:v>
                </c:pt>
                <c:pt idx="4">
                  <c:v>2013/09</c:v>
                </c:pt>
                <c:pt idx="5">
                  <c:v>2013/12</c:v>
                </c:pt>
                <c:pt idx="6">
                  <c:v>2014/03</c:v>
                </c:pt>
                <c:pt idx="7">
                  <c:v>2014/06</c:v>
                </c:pt>
                <c:pt idx="8">
                  <c:v>2014/09</c:v>
                </c:pt>
                <c:pt idx="9">
                  <c:v>2014/12</c:v>
                </c:pt>
                <c:pt idx="10">
                  <c:v>2015/03</c:v>
                </c:pt>
                <c:pt idx="11">
                  <c:v>2015/06</c:v>
                </c:pt>
                <c:pt idx="12">
                  <c:v>2015/09</c:v>
                </c:pt>
                <c:pt idx="13">
                  <c:v>2015/12</c:v>
                </c:pt>
                <c:pt idx="14">
                  <c:v>2016/03</c:v>
                </c:pt>
              </c:strCache>
            </c:strRef>
          </c:cat>
          <c:val>
            <c:numRef>
              <c:f>工作表1!$B$5:$Q$5</c:f>
              <c:numCache>
                <c:formatCode>0.0</c:formatCode>
                <c:ptCount val="15"/>
                <c:pt idx="0">
                  <c:v>29.3</c:v>
                </c:pt>
                <c:pt idx="1">
                  <c:v>30.2</c:v>
                </c:pt>
                <c:pt idx="2">
                  <c:v>33.9</c:v>
                </c:pt>
                <c:pt idx="3">
                  <c:v>27.1</c:v>
                </c:pt>
                <c:pt idx="4">
                  <c:v>29.1</c:v>
                </c:pt>
                <c:pt idx="5">
                  <c:v>31.2</c:v>
                </c:pt>
                <c:pt idx="6">
                  <c:v>36.3</c:v>
                </c:pt>
                <c:pt idx="7">
                  <c:v>33.0</c:v>
                </c:pt>
                <c:pt idx="8">
                  <c:v>31.2</c:v>
                </c:pt>
                <c:pt idx="9">
                  <c:v>31.9</c:v>
                </c:pt>
                <c:pt idx="10">
                  <c:v>34.7</c:v>
                </c:pt>
                <c:pt idx="11">
                  <c:v>33.7</c:v>
                </c:pt>
                <c:pt idx="12" formatCode="General">
                  <c:v>31.7</c:v>
                </c:pt>
                <c:pt idx="13" formatCode="General">
                  <c:v>29.2</c:v>
                </c:pt>
                <c:pt idx="14" formatCode="General">
                  <c:v>33.1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27-6C4F-4314-85BF-7767AF0B8D7A}"/>
            </c:ext>
          </c:extLst>
        </c:ser>
        <c:ser>
          <c:idx val="3"/>
          <c:order val="3"/>
          <c:tx>
            <c:strRef>
              <c:f>工作表1!$A$6</c:f>
              <c:strCache>
                <c:ptCount val="1"/>
                <c:pt idx="0">
                  <c:v>Very Dissatisfied</c:v>
                </c:pt>
              </c:strCache>
            </c:strRef>
          </c:tx>
          <c:marker>
            <c:symbol val="circle"/>
            <c:size val="7"/>
          </c:marker>
          <c:dLbls>
            <c:dLbl>
              <c:idx val="14"/>
              <c:layout>
                <c:manualLayout>
                  <c:x val="-0.0153403344241431"/>
                  <c:y val="-0.037186158583509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8-6C4F-4314-85BF-7767AF0B8D7A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工作表1!$B$2:$Q$2</c:f>
              <c:strCache>
                <c:ptCount val="15"/>
                <c:pt idx="0">
                  <c:v>2012/09</c:v>
                </c:pt>
                <c:pt idx="1">
                  <c:v>2012/12</c:v>
                </c:pt>
                <c:pt idx="2">
                  <c:v>2013/03</c:v>
                </c:pt>
                <c:pt idx="3">
                  <c:v>2013/06</c:v>
                </c:pt>
                <c:pt idx="4">
                  <c:v>2013/09</c:v>
                </c:pt>
                <c:pt idx="5">
                  <c:v>2013/12</c:v>
                </c:pt>
                <c:pt idx="6">
                  <c:v>2014/03</c:v>
                </c:pt>
                <c:pt idx="7">
                  <c:v>2014/06</c:v>
                </c:pt>
                <c:pt idx="8">
                  <c:v>2014/09</c:v>
                </c:pt>
                <c:pt idx="9">
                  <c:v>2014/12</c:v>
                </c:pt>
                <c:pt idx="10">
                  <c:v>2015/03</c:v>
                </c:pt>
                <c:pt idx="11">
                  <c:v>2015/06</c:v>
                </c:pt>
                <c:pt idx="12">
                  <c:v>2015/09</c:v>
                </c:pt>
                <c:pt idx="13">
                  <c:v>2015/12</c:v>
                </c:pt>
                <c:pt idx="14">
                  <c:v>2016/03</c:v>
                </c:pt>
              </c:strCache>
            </c:strRef>
          </c:cat>
          <c:val>
            <c:numRef>
              <c:f>工作表1!$B$6:$Q$6</c:f>
              <c:numCache>
                <c:formatCode>0.0</c:formatCode>
                <c:ptCount val="15"/>
                <c:pt idx="0">
                  <c:v>42.4</c:v>
                </c:pt>
                <c:pt idx="1">
                  <c:v>43.1</c:v>
                </c:pt>
                <c:pt idx="2">
                  <c:v>35.6</c:v>
                </c:pt>
                <c:pt idx="3">
                  <c:v>40.9</c:v>
                </c:pt>
                <c:pt idx="4">
                  <c:v>44.9</c:v>
                </c:pt>
                <c:pt idx="5">
                  <c:v>44.9</c:v>
                </c:pt>
                <c:pt idx="6">
                  <c:v>40.6</c:v>
                </c:pt>
                <c:pt idx="7">
                  <c:v>38.2</c:v>
                </c:pt>
                <c:pt idx="8">
                  <c:v>37.9</c:v>
                </c:pt>
                <c:pt idx="9">
                  <c:v>43.9</c:v>
                </c:pt>
                <c:pt idx="10">
                  <c:v>37.6</c:v>
                </c:pt>
                <c:pt idx="11">
                  <c:v>35.4</c:v>
                </c:pt>
                <c:pt idx="12" formatCode="General">
                  <c:v>37.4</c:v>
                </c:pt>
                <c:pt idx="13" formatCode="General">
                  <c:v>39.7</c:v>
                </c:pt>
                <c:pt idx="14" formatCode="General">
                  <c:v>27.4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29-6C4F-4314-85BF-7767AF0B8D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3217008"/>
        <c:axId val="2133219936"/>
      </c:lineChart>
      <c:catAx>
        <c:axId val="213321700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-3600000"/>
          <a:lstStyle/>
          <a:p>
            <a:pPr>
              <a:defRPr/>
            </a:pPr>
            <a:endParaRPr lang="zh-TW"/>
          </a:p>
        </c:txPr>
        <c:crossAx val="2133219936"/>
        <c:crosses val="autoZero"/>
        <c:auto val="1"/>
        <c:lblAlgn val="ctr"/>
        <c:lblOffset val="100"/>
        <c:noMultiLvlLbl val="0"/>
      </c:catAx>
      <c:valAx>
        <c:axId val="2133219936"/>
        <c:scaling>
          <c:orientation val="minMax"/>
          <c:max val="60.0"/>
        </c:scaling>
        <c:delete val="0"/>
        <c:axPos val="l"/>
        <c:majorGridlines>
          <c:spPr>
            <a:ln>
              <a:noFill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percentage</a:t>
                </a:r>
                <a:endParaRPr lang="zh-TW"/>
              </a:p>
            </c:rich>
          </c:tx>
          <c:layout>
            <c:manualLayout>
              <c:xMode val="edge"/>
              <c:yMode val="edge"/>
              <c:x val="0.0198328590295763"/>
              <c:y val="0.328428405749064"/>
            </c:manualLayout>
          </c:layout>
          <c:overlay val="0"/>
        </c:title>
        <c:numFmt formatCode="0.0" sourceLinked="1"/>
        <c:majorTickMark val="out"/>
        <c:minorTickMark val="none"/>
        <c:tickLblPos val="nextTo"/>
        <c:crossAx val="2133217008"/>
        <c:crosses val="autoZero"/>
        <c:crossBetween val="between"/>
        <c:majorUnit val="10.0"/>
      </c:valAx>
      <c:spPr>
        <a:noFill/>
        <a:ln>
          <a:noFill/>
        </a:ln>
      </c:spPr>
    </c:plotArea>
    <c:legend>
      <c:legendPos val="b"/>
      <c:layout>
        <c:manualLayout>
          <c:xMode val="edge"/>
          <c:yMode val="edge"/>
          <c:x val="0.0842363472507861"/>
          <c:y val="0.93842101785158"/>
          <c:w val="0.858616834257944"/>
          <c:h val="0.0571385515735033"/>
        </c:manualLayout>
      </c:layout>
      <c:overlay val="0"/>
      <c:spPr>
        <a:ln>
          <a:solidFill>
            <a:schemeClr val="bg1">
              <a:lumMod val="50000"/>
            </a:schemeClr>
          </a:solidFill>
        </a:ln>
      </c:spPr>
    </c:legend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800">
          <a:latin typeface="Times New Roman" panose="02020603050405020304" pitchFamily="18" charset="0"/>
          <a:cs typeface="Times New Roman" panose="02020603050405020304" pitchFamily="18" charset="0"/>
        </a:defRPr>
      </a:pPr>
      <a:endParaRPr lang="zh-TW"/>
    </a:p>
  </c:txPr>
  <c:externalData r:id="rId2">
    <c:autoUpdate val="0"/>
  </c:externalData>
  <c:userShapes r:id="rId3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0810858839373877"/>
          <c:y val="0.0488890446153016"/>
          <c:w val="0.877277279951813"/>
          <c:h val="0.677602911854711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工作表1!$A$3</c:f>
              <c:strCache>
                <c:ptCount val="1"/>
                <c:pt idx="0">
                  <c:v>Very Satisfied</c:v>
                </c:pt>
              </c:strCache>
            </c:strRef>
          </c:tx>
          <c:dLbls>
            <c:dLbl>
              <c:idx val="0"/>
              <c:layout>
                <c:manualLayout>
                  <c:x val="-0.0379913555777208"/>
                  <c:y val="-0.039921427747758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193418546086526"/>
                  <c:y val="-0.0350654221891828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166561746126344"/>
                  <c:y val="-0.039766222187468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2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271366825555149"/>
                  <c:y val="-0.0546293221811428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284935166832906"/>
                  <c:y val="-0.048325938852549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4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0.0331445757820526"/>
                  <c:y val="-0.038544024899547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0.0319608409326936"/>
                  <c:y val="-0.05214779839350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6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-0.0326601423159273"/>
                  <c:y val="-0.044064066172430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8"/>
              <c:layout>
                <c:manualLayout>
                  <c:x val="-0.0269801175653313"/>
                  <c:y val="-0.062208093419902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>
                <c:manualLayout>
                  <c:x val="-0.0326601423159272"/>
                  <c:y val="-0.057024085634910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0"/>
              <c:layout>
                <c:manualLayout>
                  <c:x val="-0.0312401361282782"/>
                  <c:y val="-0.038880058387438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工作表1!$B$2:$L$2</c:f>
              <c:strCache>
                <c:ptCount val="11"/>
                <c:pt idx="0">
                  <c:v>2016/06</c:v>
                </c:pt>
                <c:pt idx="1">
                  <c:v>2016/09</c:v>
                </c:pt>
                <c:pt idx="2">
                  <c:v>2016/12</c:v>
                </c:pt>
                <c:pt idx="3">
                  <c:v>2017/03</c:v>
                </c:pt>
                <c:pt idx="4">
                  <c:v>2017/06</c:v>
                </c:pt>
                <c:pt idx="5">
                  <c:v>2017/09</c:v>
                </c:pt>
                <c:pt idx="6">
                  <c:v>2017/12</c:v>
                </c:pt>
                <c:pt idx="7">
                  <c:v>2018/03</c:v>
                </c:pt>
                <c:pt idx="8">
                  <c:v>2018/06</c:v>
                </c:pt>
                <c:pt idx="9">
                  <c:v>2018/09</c:v>
                </c:pt>
                <c:pt idx="10">
                  <c:v>2018/12</c:v>
                </c:pt>
              </c:strCache>
            </c:strRef>
          </c:cat>
          <c:val>
            <c:numRef>
              <c:f>工作表1!$B$3:$L$3</c:f>
              <c:numCache>
                <c:formatCode>0.0</c:formatCode>
                <c:ptCount val="11"/>
                <c:pt idx="0" formatCode="General">
                  <c:v>15.9</c:v>
                </c:pt>
                <c:pt idx="1">
                  <c:v>8.3</c:v>
                </c:pt>
                <c:pt idx="2" formatCode="General">
                  <c:v>8.1</c:v>
                </c:pt>
                <c:pt idx="3" formatCode="General">
                  <c:v>5.4</c:v>
                </c:pt>
                <c:pt idx="4" formatCode="General">
                  <c:v>4.8</c:v>
                </c:pt>
                <c:pt idx="5">
                  <c:v>5.8</c:v>
                </c:pt>
                <c:pt idx="6">
                  <c:v>4.5</c:v>
                </c:pt>
                <c:pt idx="7">
                  <c:v>5.8</c:v>
                </c:pt>
                <c:pt idx="8">
                  <c:v>4.6</c:v>
                </c:pt>
                <c:pt idx="9">
                  <c:v>4.9</c:v>
                </c:pt>
                <c:pt idx="10">
                  <c:v>4.1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7-AD08-44D6-BAA3-38015E787006}"/>
            </c:ext>
          </c:extLst>
        </c:ser>
        <c:ser>
          <c:idx val="1"/>
          <c:order val="1"/>
          <c:tx>
            <c:strRef>
              <c:f>工作表1!$A$4</c:f>
              <c:strCache>
                <c:ptCount val="1"/>
                <c:pt idx="0">
                  <c:v>Somewhat Satisfied</c:v>
                </c:pt>
              </c:strCache>
            </c:strRef>
          </c:tx>
          <c:dLbls>
            <c:dLbl>
              <c:idx val="0"/>
              <c:layout>
                <c:manualLayout>
                  <c:x val="-0.0339208531943935"/>
                  <c:y val="-0.048325938852549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8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298503508110663"/>
                  <c:y val="-0.058831577733538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9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397271888584749"/>
                  <c:y val="0.040903250087148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A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366345214499451"/>
                  <c:y val="-0.058831577733538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B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28002133332538"/>
                  <c:y val="0.041025553135321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C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0.0397720252743212"/>
                  <c:y val="-0.030768106677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D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0.033612329142228"/>
                  <c:y val="-0.0553892863294858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E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-0.0326601423159273"/>
                  <c:y val="0.03369605060244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8"/>
              <c:layout>
                <c:manualLayout>
                  <c:x val="-0.0369201608788743"/>
                  <c:y val="-0.046656070064926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>
                <c:manualLayout>
                  <c:x val="-0.0355001546912252"/>
                  <c:y val="-0.03628805449494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0"/>
              <c:layout>
                <c:manualLayout>
                  <c:x val="-0.0340801485035762"/>
                  <c:y val="-0.046656070064926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工作表1!$B$2:$L$2</c:f>
              <c:strCache>
                <c:ptCount val="11"/>
                <c:pt idx="0">
                  <c:v>2016/06</c:v>
                </c:pt>
                <c:pt idx="1">
                  <c:v>2016/09</c:v>
                </c:pt>
                <c:pt idx="2">
                  <c:v>2016/12</c:v>
                </c:pt>
                <c:pt idx="3">
                  <c:v>2017/03</c:v>
                </c:pt>
                <c:pt idx="4">
                  <c:v>2017/06</c:v>
                </c:pt>
                <c:pt idx="5">
                  <c:v>2017/09</c:v>
                </c:pt>
                <c:pt idx="6">
                  <c:v>2017/12</c:v>
                </c:pt>
                <c:pt idx="7">
                  <c:v>2018/03</c:v>
                </c:pt>
                <c:pt idx="8">
                  <c:v>2018/06</c:v>
                </c:pt>
                <c:pt idx="9">
                  <c:v>2018/09</c:v>
                </c:pt>
                <c:pt idx="10">
                  <c:v>2018/12</c:v>
                </c:pt>
              </c:strCache>
            </c:strRef>
          </c:cat>
          <c:val>
            <c:numRef>
              <c:f>工作表1!$B$4:$L$4</c:f>
              <c:numCache>
                <c:formatCode>0.0</c:formatCode>
                <c:ptCount val="11"/>
                <c:pt idx="0" formatCode="General">
                  <c:v>36.8</c:v>
                </c:pt>
                <c:pt idx="1">
                  <c:v>30.5</c:v>
                </c:pt>
                <c:pt idx="2">
                  <c:v>27.0</c:v>
                </c:pt>
                <c:pt idx="3" formatCode="General">
                  <c:v>29.2</c:v>
                </c:pt>
                <c:pt idx="4">
                  <c:v>22.6</c:v>
                </c:pt>
                <c:pt idx="5">
                  <c:v>28.2</c:v>
                </c:pt>
                <c:pt idx="6">
                  <c:v>23.9</c:v>
                </c:pt>
                <c:pt idx="7">
                  <c:v>21.5</c:v>
                </c:pt>
                <c:pt idx="8">
                  <c:v>20.1</c:v>
                </c:pt>
                <c:pt idx="9">
                  <c:v>19.7</c:v>
                </c:pt>
                <c:pt idx="10">
                  <c:v>17.8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F-AD08-44D6-BAA3-38015E787006}"/>
            </c:ext>
          </c:extLst>
        </c:ser>
        <c:ser>
          <c:idx val="2"/>
          <c:order val="2"/>
          <c:tx>
            <c:strRef>
              <c:f>工作表1!$A$5</c:f>
              <c:strCache>
                <c:ptCount val="1"/>
                <c:pt idx="0">
                  <c:v>Somewhat Dissatisfied</c:v>
                </c:pt>
              </c:strCache>
            </c:strRef>
          </c:tx>
          <c:spPr>
            <a:ln>
              <a:solidFill>
                <a:schemeClr val="accent3">
                  <a:lumMod val="50000"/>
                </a:schemeClr>
              </a:solidFill>
            </a:ln>
          </c:spPr>
          <c:marker>
            <c:spPr>
              <a:solidFill>
                <a:schemeClr val="accent3">
                  <a:lumMod val="50000"/>
                </a:schemeClr>
              </a:solidFill>
              <a:ln>
                <a:solidFill>
                  <a:schemeClr val="accent3">
                    <a:lumMod val="50000"/>
                  </a:schemeClr>
                </a:solidFill>
              </a:ln>
            </c:spPr>
          </c:marker>
          <c:dLbls>
            <c:dLbl>
              <c:idx val="0"/>
              <c:layout>
                <c:manualLayout>
                  <c:x val="-0.0357969807118329"/>
                  <c:y val="0.038983558893538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0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446862701857085"/>
                  <c:y val="-0.033618102087929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1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352776873221693"/>
                  <c:y val="-0.046224811076351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2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468927972478268"/>
                  <c:y val="0.065841388954879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3-AD08-44D6-BAA3-38015E787006}"/>
                </c:ext>
                <c:ext xmlns:c15="http://schemas.microsoft.com/office/drawing/2012/chart" uri="{CE6537A1-D6FC-4f65-9D91-7224C49458BB}">
                  <c15:layout>
                    <c:manualLayout>
                      <c:w val="0.0508812797915903"/>
                      <c:h val="0.0497967282958878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-0.0400382484816276"/>
                  <c:y val="-0.047170388947532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4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0.0397673291908659"/>
                  <c:y val="-0.050205278544493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5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0.033612329142228"/>
                  <c:y val="-0.04598970056028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6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-0.0326601423159273"/>
                  <c:y val="-0.054432081742414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8"/>
              <c:layout>
                <c:manualLayout>
                  <c:x val="-0.0369201608788743"/>
                  <c:y val="-0.046656070064926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>
                <c:manualLayout>
                  <c:x val="-0.0269801175653312"/>
                  <c:y val="0.03369605060244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0"/>
              <c:layout>
                <c:manualLayout>
                  <c:x val="-0.0284001237529803"/>
                  <c:y val="-0.044064066172430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工作表1!$B$2:$L$2</c:f>
              <c:strCache>
                <c:ptCount val="11"/>
                <c:pt idx="0">
                  <c:v>2016/06</c:v>
                </c:pt>
                <c:pt idx="1">
                  <c:v>2016/09</c:v>
                </c:pt>
                <c:pt idx="2">
                  <c:v>2016/12</c:v>
                </c:pt>
                <c:pt idx="3">
                  <c:v>2017/03</c:v>
                </c:pt>
                <c:pt idx="4">
                  <c:v>2017/06</c:v>
                </c:pt>
                <c:pt idx="5">
                  <c:v>2017/09</c:v>
                </c:pt>
                <c:pt idx="6">
                  <c:v>2017/12</c:v>
                </c:pt>
                <c:pt idx="7">
                  <c:v>2018/03</c:v>
                </c:pt>
                <c:pt idx="8">
                  <c:v>2018/06</c:v>
                </c:pt>
                <c:pt idx="9">
                  <c:v>2018/09</c:v>
                </c:pt>
                <c:pt idx="10">
                  <c:v>2018/12</c:v>
                </c:pt>
              </c:strCache>
            </c:strRef>
          </c:cat>
          <c:val>
            <c:numRef>
              <c:f>工作表1!$B$5:$L$5</c:f>
              <c:numCache>
                <c:formatCode>0.0</c:formatCode>
                <c:ptCount val="11"/>
                <c:pt idx="0" formatCode="General">
                  <c:v>11.4</c:v>
                </c:pt>
                <c:pt idx="1">
                  <c:v>25.3</c:v>
                </c:pt>
                <c:pt idx="2" formatCode="General">
                  <c:v>28.7</c:v>
                </c:pt>
                <c:pt idx="3" formatCode="General">
                  <c:v>28.7</c:v>
                </c:pt>
                <c:pt idx="4">
                  <c:v>32.2</c:v>
                </c:pt>
                <c:pt idx="5">
                  <c:v>31.5</c:v>
                </c:pt>
                <c:pt idx="6">
                  <c:v>30.4</c:v>
                </c:pt>
                <c:pt idx="7">
                  <c:v>30.7</c:v>
                </c:pt>
                <c:pt idx="8">
                  <c:v>32.4</c:v>
                </c:pt>
                <c:pt idx="9">
                  <c:v>27.5</c:v>
                </c:pt>
                <c:pt idx="10">
                  <c:v>31.8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17-AD08-44D6-BAA3-38015E787006}"/>
            </c:ext>
          </c:extLst>
        </c:ser>
        <c:ser>
          <c:idx val="3"/>
          <c:order val="3"/>
          <c:tx>
            <c:strRef>
              <c:f>工作表1!$A$6</c:f>
              <c:strCache>
                <c:ptCount val="1"/>
                <c:pt idx="0">
                  <c:v>Very Dissatisfied</c:v>
                </c:pt>
              </c:strCache>
            </c:strRef>
          </c:tx>
          <c:marker>
            <c:symbol val="circle"/>
            <c:size val="7"/>
          </c:marker>
          <c:dLbls>
            <c:dLbl>
              <c:idx val="0"/>
              <c:layout>
                <c:manualLayout>
                  <c:x val="-0.0176388436610847"/>
                  <c:y val="0.031516916642966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8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400126613025148"/>
                  <c:y val="-0.0423548667499675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9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222566385621294"/>
                  <c:y val="0.0486583055232569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A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284096363846165"/>
                  <c:y val="0.049880502811178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B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265001881858788"/>
                  <c:y val="-0.042022627609911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C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0.0395334195101918"/>
                  <c:y val="0.0353365645621228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D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0.0326696462943485"/>
                  <c:y val="0.047932274816090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E-AD08-44D6-BAA3-38015E78700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-0.0326601423159273"/>
                  <c:y val="-0.054432081742414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8"/>
              <c:layout>
                <c:manualLayout>
                  <c:x val="-0.0241401051900332"/>
                  <c:y val="0.044064066172430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>
                <c:manualLayout>
                  <c:x val="-0.0312401361282783"/>
                  <c:y val="-0.046656070064926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0"/>
              <c:layout>
                <c:manualLayout>
                  <c:x val="-0.0298201299406292"/>
                  <c:y val="0.046656070064926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工作表1!$B$2:$L$2</c:f>
              <c:strCache>
                <c:ptCount val="11"/>
                <c:pt idx="0">
                  <c:v>2016/06</c:v>
                </c:pt>
                <c:pt idx="1">
                  <c:v>2016/09</c:v>
                </c:pt>
                <c:pt idx="2">
                  <c:v>2016/12</c:v>
                </c:pt>
                <c:pt idx="3">
                  <c:v>2017/03</c:v>
                </c:pt>
                <c:pt idx="4">
                  <c:v>2017/06</c:v>
                </c:pt>
                <c:pt idx="5">
                  <c:v>2017/09</c:v>
                </c:pt>
                <c:pt idx="6">
                  <c:v>2017/12</c:v>
                </c:pt>
                <c:pt idx="7">
                  <c:v>2018/03</c:v>
                </c:pt>
                <c:pt idx="8">
                  <c:v>2018/06</c:v>
                </c:pt>
                <c:pt idx="9">
                  <c:v>2018/09</c:v>
                </c:pt>
                <c:pt idx="10">
                  <c:v>2018/12</c:v>
                </c:pt>
              </c:strCache>
            </c:strRef>
          </c:cat>
          <c:val>
            <c:numRef>
              <c:f>工作表1!$B$6:$L$6</c:f>
              <c:numCache>
                <c:formatCode>0.0</c:formatCode>
                <c:ptCount val="11"/>
                <c:pt idx="0" formatCode="General">
                  <c:v>4.9</c:v>
                </c:pt>
                <c:pt idx="1">
                  <c:v>14.3</c:v>
                </c:pt>
                <c:pt idx="2" formatCode="General">
                  <c:v>19.8</c:v>
                </c:pt>
                <c:pt idx="3" formatCode="General">
                  <c:v>20.7</c:v>
                </c:pt>
                <c:pt idx="4">
                  <c:v>25.0</c:v>
                </c:pt>
                <c:pt idx="5">
                  <c:v>17.4</c:v>
                </c:pt>
                <c:pt idx="6">
                  <c:v>22.4</c:v>
                </c:pt>
                <c:pt idx="7">
                  <c:v>25.0</c:v>
                </c:pt>
                <c:pt idx="8">
                  <c:v>30.1</c:v>
                </c:pt>
                <c:pt idx="9">
                  <c:v>30.9</c:v>
                </c:pt>
                <c:pt idx="10">
                  <c:v>31.2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1F-AD08-44D6-BAA3-38015E787006}"/>
            </c:ext>
          </c:extLst>
        </c:ser>
        <c:dLbls>
          <c:dLblPos val="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31942608"/>
        <c:axId val="2131945552"/>
      </c:lineChart>
      <c:catAx>
        <c:axId val="213194260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-3600000"/>
          <a:lstStyle/>
          <a:p>
            <a:pPr>
              <a:defRPr/>
            </a:pPr>
            <a:endParaRPr lang="zh-TW"/>
          </a:p>
        </c:txPr>
        <c:crossAx val="2131945552"/>
        <c:crosses val="autoZero"/>
        <c:auto val="1"/>
        <c:lblAlgn val="ctr"/>
        <c:lblOffset val="100"/>
        <c:noMultiLvlLbl val="0"/>
      </c:catAx>
      <c:valAx>
        <c:axId val="2131945552"/>
        <c:scaling>
          <c:orientation val="minMax"/>
          <c:max val="40.0"/>
        </c:scaling>
        <c:delete val="0"/>
        <c:axPos val="l"/>
        <c:majorGridlines>
          <c:spPr>
            <a:ln>
              <a:noFill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/>
                  <a:t>percentage</a:t>
                </a:r>
                <a:endParaRPr lang="zh-TW" dirty="0"/>
              </a:p>
            </c:rich>
          </c:tx>
          <c:layout>
            <c:manualLayout>
              <c:xMode val="edge"/>
              <c:yMode val="edge"/>
              <c:x val="0.0"/>
              <c:y val="0.323893707040774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2131942608"/>
        <c:crosses val="autoZero"/>
        <c:crossBetween val="between"/>
        <c:majorUnit val="10.0"/>
      </c:valAx>
      <c:spPr>
        <a:noFill/>
        <a:ln>
          <a:noFill/>
        </a:ln>
      </c:spPr>
    </c:plotArea>
    <c:legend>
      <c:legendPos val="b"/>
      <c:layout>
        <c:manualLayout>
          <c:xMode val="edge"/>
          <c:yMode val="edge"/>
          <c:x val="0.0638605853578578"/>
          <c:y val="0.900402495565497"/>
          <c:w val="0.880119835104856"/>
          <c:h val="0.0927956083502719"/>
        </c:manualLayout>
      </c:layout>
      <c:overlay val="0"/>
      <c:spPr>
        <a:ln>
          <a:solidFill>
            <a:schemeClr val="bg1">
              <a:lumMod val="50000"/>
            </a:schemeClr>
          </a:solidFill>
        </a:ln>
      </c:spPr>
    </c:legend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800">
          <a:latin typeface="Times New Roman" panose="02020603050405020304" pitchFamily="18" charset="0"/>
          <a:cs typeface="Times New Roman" panose="02020603050405020304" pitchFamily="18" charset="0"/>
        </a:defRPr>
      </a:pPr>
      <a:endParaRPr lang="zh-TW"/>
    </a:p>
  </c:txPr>
  <c:externalData r:id="rId2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0.83264</cdr:x>
      <cdr:y>0.85884</cdr:y>
    </cdr:from>
    <cdr:to>
      <cdr:x>1</cdr:x>
      <cdr:y>0.93751</cdr:y>
    </cdr:to>
    <cdr:sp macro="" textlink="">
      <cdr:nvSpPr>
        <cdr:cNvPr id="2" name="文字方塊 1"/>
        <cdr:cNvSpPr txBox="1"/>
      </cdr:nvSpPr>
      <cdr:spPr>
        <a:xfrm xmlns:a="http://schemas.openxmlformats.org/drawingml/2006/main">
          <a:off x="9368517" y="4912715"/>
          <a:ext cx="1883063" cy="45000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r>
            <a:rPr lang="en-US" altLang="zh-TW" sz="1800" b="1" dirty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Survey</a:t>
          </a:r>
          <a:r>
            <a:rPr lang="en-US" altLang="zh-TW" sz="1800" b="1" baseline="0" dirty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 waves</a:t>
          </a:r>
          <a:endParaRPr lang="en-US" altLang="zh-TW" sz="1800" b="1" dirty="0">
            <a:solidFill>
              <a:schemeClr val="tx1"/>
            </a:solidFill>
            <a:latin typeface="Times New Roman" panose="02020603050405020304" pitchFamily="18" charset="0"/>
            <a:ea typeface="+mn-ea"/>
            <a:cs typeface="Times New Roman" panose="02020603050405020304" pitchFamily="18" charset="0"/>
          </a:endParaRPr>
        </a:p>
      </cdr:txBody>
    </cdr:sp>
  </cdr:relSizeAnchor>
</c:userShapes>
</file>

<file path=ppt/media/image1.jpg>
</file>

<file path=ppt/media/image10.jpeg>
</file>

<file path=ppt/media/image11.jpeg>
</file>

<file path=ppt/media/image12.png>
</file>

<file path=ppt/media/image13.jpeg>
</file>

<file path=ppt/media/image14.tmp>
</file>

<file path=ppt/media/image15.tmp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39E671-E14E-ED42-962C-10532EDFAFF4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99E67A-B7BB-8646-99BD-324661FD35E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8005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AF8B74-CA28-482F-85B9-240D4B8E7A6B}" type="slidenum">
              <a:rPr lang="zh-TW" altLang="en-US" smtClean="0"/>
              <a:pPr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9138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10164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14347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24266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4309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396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86033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15039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41404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77622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90371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9382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C67F53-0607-D84A-A4F2-D7624796E2D1}" type="datetimeFigureOut">
              <a:rPr kumimoji="1" lang="zh-TW" altLang="en-US" smtClean="0"/>
              <a:t>2019/3/22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C20A8-7A6E-1E47-A1F3-F6D3F97F3A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08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tm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4" Type="http://schemas.openxmlformats.org/officeDocument/2006/relationships/hyperlink" Target="http://tpgis.nccu.edu.tw/NccuEng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6" Type="http://schemas.openxmlformats.org/officeDocument/2006/relationships/image" Target="../media/image6.jpg"/><Relationship Id="rId7" Type="http://schemas.openxmlformats.org/officeDocument/2006/relationships/image" Target="../media/image7.jpg"/><Relationship Id="rId8" Type="http://schemas.openxmlformats.org/officeDocument/2006/relationships/image" Target="../media/image8.jpg"/><Relationship Id="rId9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eg"/><Relationship Id="rId3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498948" y="471009"/>
            <a:ext cx="9144000" cy="2387600"/>
          </a:xfrm>
        </p:spPr>
        <p:txBody>
          <a:bodyPr/>
          <a:lstStyle/>
          <a:p>
            <a:r>
              <a:rPr kumimoji="1" lang="en-US" altLang="zh-TW" dirty="0" smtClean="0"/>
              <a:t>Election Study Center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461370" y="2900580"/>
            <a:ext cx="9144000" cy="1655762"/>
          </a:xfrm>
        </p:spPr>
        <p:txBody>
          <a:bodyPr/>
          <a:lstStyle/>
          <a:p>
            <a:r>
              <a:rPr kumimoji="1" lang="en-US" altLang="zh-TW" dirty="0" smtClean="0"/>
              <a:t>Since 1989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694" y="3967107"/>
            <a:ext cx="3847824" cy="256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06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329" y="1598302"/>
            <a:ext cx="7465512" cy="4541233"/>
          </a:xfrm>
          <a:prstGeom prst="rect">
            <a:avLst/>
          </a:prstGeom>
        </p:spPr>
      </p:pic>
      <p:pic>
        <p:nvPicPr>
          <p:cNvPr id="3" name="Picture 2" descr="D:\TEDS\國科會「科學50」\閃亮50科研路(封面)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748"/>
          <a:stretch>
            <a:fillRect/>
          </a:stretch>
        </p:blipFill>
        <p:spPr bwMode="auto">
          <a:xfrm>
            <a:off x="8309311" y="1690950"/>
            <a:ext cx="3481163" cy="3119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00628"/>
          </a:xfrm>
        </p:spPr>
        <p:txBody>
          <a:bodyPr/>
          <a:lstStyle/>
          <a:p>
            <a:r>
              <a:rPr kumimoji="1" lang="en-US" altLang="zh-TW" dirty="0" smtClean="0"/>
              <a:t>TEDS website and award by MOST</a:t>
            </a:r>
            <a:endParaRPr kumimoji="1"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12739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1CEC-7CF4-473D-ABEA-9BF150459A0D}" type="slidenum">
              <a:rPr lang="zh-TW" altLang="en-US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11</a:t>
            </a:fld>
            <a:endParaRPr lang="zh-TW" altLang="en-US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703512" y="116633"/>
            <a:ext cx="8812088" cy="1589155"/>
            <a:chOff x="609600" y="110916"/>
            <a:chExt cx="11334750" cy="1589155"/>
          </a:xfrm>
        </p:grpSpPr>
        <p:sp>
          <p:nvSpPr>
            <p:cNvPr id="3" name="標題 1"/>
            <p:cNvSpPr txBox="1">
              <a:spLocks/>
            </p:cNvSpPr>
            <p:nvPr/>
          </p:nvSpPr>
          <p:spPr>
            <a:xfrm>
              <a:off x="1971675" y="110916"/>
              <a:ext cx="8229600" cy="558001"/>
            </a:xfrm>
            <a:prstGeom prst="rect">
              <a:avLst/>
            </a:prstGeom>
          </p:spPr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Franklin Gothic Book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Franklin Gothic Book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Franklin Gothic Book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Franklin Gothic Book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Franklin Gothic Book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Franklin Gothic Book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Franklin Gothic Book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Franklin Gothic Book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Franklin Gothic Book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lnSpc>
                  <a:spcPts val="5800"/>
                </a:lnSpc>
                <a:defRPr/>
              </a:pPr>
              <a:r>
                <a:rPr kumimoji="0" lang="en-US" altLang="zh-TW" sz="3600" b="1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TEDS</a:t>
              </a:r>
              <a:r>
                <a:rPr kumimoji="0" lang="zh-TW" altLang="en-US" sz="3600" b="1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 </a:t>
              </a:r>
              <a:r>
                <a:rPr kumimoji="0" lang="en-US" altLang="zh-TW" sz="3600" b="1" dirty="0">
                  <a:solidFill>
                    <a:srgbClr val="00206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data archived by ICPSR</a:t>
              </a:r>
            </a:p>
          </p:txBody>
        </p:sp>
        <p:sp>
          <p:nvSpPr>
            <p:cNvPr id="4" name="內容版面配置區 2"/>
            <p:cNvSpPr txBox="1">
              <a:spLocks/>
            </p:cNvSpPr>
            <p:nvPr/>
          </p:nvSpPr>
          <p:spPr bwMode="auto">
            <a:xfrm>
              <a:off x="609600" y="723814"/>
              <a:ext cx="11334750" cy="9762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450850" indent="-45085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Franklin Gothic Book" panose="020B0503020102020204" pitchFamily="34" charset="0"/>
                  <a:ea typeface="微軟正黑體" panose="020B0604030504040204" pitchFamily="34" charset="-12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Franklin Gothic Book" panose="020B0503020102020204" pitchFamily="34" charset="0"/>
                  <a:ea typeface="微軟正黑體" panose="020B0604030504040204" pitchFamily="34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Franklin Gothic Book" panose="020B0503020102020204" pitchFamily="34" charset="0"/>
                  <a:ea typeface="微軟正黑體" panose="020B0604030504040204" pitchFamily="34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Franklin Gothic Book" panose="020B0503020102020204" pitchFamily="34" charset="0"/>
                  <a:ea typeface="微軟正黑體" panose="020B0604030504040204" pitchFamily="34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Franklin Gothic Book" panose="020B0503020102020204" pitchFamily="34" charset="0"/>
                  <a:ea typeface="微軟正黑體" panose="020B0604030504040204" pitchFamily="34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Franklin Gothic Book" panose="020B0503020102020204" pitchFamily="34" charset="0"/>
                  <a:ea typeface="微軟正黑體" panose="020B0604030504040204" pitchFamily="34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Franklin Gothic Book" panose="020B0503020102020204" pitchFamily="34" charset="0"/>
                  <a:ea typeface="微軟正黑體" panose="020B0604030504040204" pitchFamily="34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Franklin Gothic Book" panose="020B0503020102020204" pitchFamily="34" charset="0"/>
                  <a:ea typeface="微軟正黑體" panose="020B0604030504040204" pitchFamily="34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Franklin Gothic Book" panose="020B0503020102020204" pitchFamily="34" charset="0"/>
                  <a:ea typeface="微軟正黑體" panose="020B0604030504040204" pitchFamily="34" charset="-120"/>
                </a:defRPr>
              </a:lvl9pPr>
            </a:lstStyle>
            <a:p>
              <a:pPr marL="0" indent="0" algn="ctr" eaLnBrk="1" hangingPunct="1">
                <a:lnSpc>
                  <a:spcPct val="95000"/>
                </a:lnSpc>
                <a:spcBef>
                  <a:spcPts val="0"/>
                </a:spcBef>
                <a:buClrTx/>
                <a:buSzPct val="100000"/>
                <a:buNone/>
              </a:pPr>
              <a:r>
                <a:rPr lang="en-US" altLang="zh-TW" b="1" dirty="0">
                  <a:solidFill>
                    <a:srgbClr val="0D0D0D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University of Michigan included TEDS in the</a:t>
              </a:r>
              <a:r>
                <a:rPr lang="zh-TW" altLang="en-US" b="1" dirty="0">
                  <a:solidFill>
                    <a:srgbClr val="0D0D0D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 </a:t>
              </a:r>
              <a:r>
                <a:rPr lang="en-US" altLang="zh-TW" b="1" dirty="0">
                  <a:solidFill>
                    <a:srgbClr val="0D0D0D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ICPSR database (ICPSR 35094)</a:t>
              </a:r>
              <a:endParaRPr lang="en-US" altLang="zh-TW" dirty="0">
                <a:solidFill>
                  <a:srgbClr val="0D0D0D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  <p:pic>
        <p:nvPicPr>
          <p:cNvPr id="6" name="Picture 5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7"/>
          <a:stretch/>
        </p:blipFill>
        <p:spPr>
          <a:xfrm>
            <a:off x="1507734" y="1916832"/>
            <a:ext cx="9201131" cy="4161274"/>
          </a:xfrm>
          <a:prstGeom prst="rect">
            <a:avLst/>
          </a:prstGeom>
        </p:spPr>
      </p:pic>
      <p:sp>
        <p:nvSpPr>
          <p:cNvPr id="7" name="橢圓 1"/>
          <p:cNvSpPr/>
          <p:nvPr/>
        </p:nvSpPr>
        <p:spPr>
          <a:xfrm>
            <a:off x="2833735" y="2924944"/>
            <a:ext cx="6646641" cy="7200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8280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Aggregate-level Data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ESC works with the Central Election Commission, sorting out  election statistics back to the 1960s.</a:t>
            </a:r>
          </a:p>
          <a:p>
            <a:r>
              <a:rPr kumimoji="1" lang="en-US" altLang="zh-TW" dirty="0" smtClean="0"/>
              <a:t>Professor Chi Huang founded and guided the </a:t>
            </a:r>
            <a:r>
              <a:rPr kumimoji="1" lang="en-US" altLang="zh-TW" dirty="0"/>
              <a:t>Taiwan’s Political Geography Information </a:t>
            </a:r>
            <a:r>
              <a:rPr kumimoji="1" lang="en-US" altLang="zh-TW" dirty="0" smtClean="0"/>
              <a:t>System (</a:t>
            </a:r>
            <a:r>
              <a:rPr kumimoji="1" lang="en-US" altLang="zh-TW" dirty="0" smtClean="0">
                <a:solidFill>
                  <a:srgbClr val="FF0000"/>
                </a:solidFill>
              </a:rPr>
              <a:t>TPGIS</a:t>
            </a:r>
            <a:r>
              <a:rPr kumimoji="1" lang="en-US" altLang="zh-TW" dirty="0" smtClean="0"/>
              <a:t>) to visualize election outcomes on maps. 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4338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Franklin Gothic Book" panose="020B05030201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Franklin Gothic Book" panose="020B05030201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Franklin Gothic Book" panose="020B05030201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Franklin Gothic Book" panose="020B05030201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Franklin Gothic Book" panose="020B05030201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anose="020B05030201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anose="020B05030201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anose="020B05030201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anose="020B05030201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/>
            <a:fld id="{2DB2D782-9D6C-4590-B3DA-814B51F9A98F}" type="slidenum">
              <a:rPr kumimoji="0" lang="zh-TW" altLang="en-US" sz="200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pPr eaLnBrk="1" hangingPunct="1"/>
              <a:t>13</a:t>
            </a:fld>
            <a:endParaRPr kumimoji="0" lang="zh-TW" altLang="en-US" sz="200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1" name="標題 1"/>
          <p:cNvSpPr txBox="1">
            <a:spLocks/>
          </p:cNvSpPr>
          <p:nvPr/>
        </p:nvSpPr>
        <p:spPr>
          <a:xfrm>
            <a:off x="1524000" y="116633"/>
            <a:ext cx="9144000" cy="935881"/>
          </a:xfrm>
          <a:prstGeom prst="rect">
            <a:avLst/>
          </a:prstGeom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kumimoji="0" lang="en-US" altLang="zh-TW" sz="3200" b="1" dirty="0">
                <a:solidFill>
                  <a:srgbClr val="0D0D0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Taiwan’s Political Geographic Information System, TPGIS</a:t>
            </a:r>
          </a:p>
        </p:txBody>
      </p:sp>
      <p:pic>
        <p:nvPicPr>
          <p:cNvPr id="2" name="Picture 1" descr="台灣政治地緣資訊系統 - Internet Explorer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15" r="11413" b="2804"/>
          <a:stretch/>
        </p:blipFill>
        <p:spPr>
          <a:xfrm>
            <a:off x="1469250" y="1752924"/>
            <a:ext cx="9198750" cy="472407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24000" y="1141108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D0D0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Website (English): </a:t>
            </a:r>
            <a:r>
              <a:rPr lang="en-US" sz="2800" b="1" dirty="0">
                <a:solidFill>
                  <a:srgbClr val="0D0D0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4"/>
              </a:rPr>
              <a:t>http://tpgis.nccu.edu.tw/NccuEng/</a:t>
            </a:r>
            <a:r>
              <a:rPr lang="en-US" sz="2800" b="1" dirty="0">
                <a:solidFill>
                  <a:srgbClr val="0D0D0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1043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>
            <p:extLst/>
          </p:nvPr>
        </p:nvGraphicFramePr>
        <p:xfrm>
          <a:off x="1514505" y="-92839"/>
          <a:ext cx="9144000" cy="21839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1524000" y="90498"/>
            <a:ext cx="2159224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TW" sz="24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Legislative</a:t>
            </a:r>
            <a:r>
              <a:rPr lang="en-US" altLang="zh-TW" sz="24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elections</a:t>
            </a:r>
            <a:endParaRPr kumimoji="1" lang="en-US" altLang="zh-TW" sz="2400" b="1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TW" sz="24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SF Ratio,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TW" sz="24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1992–2004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TW" sz="24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SNTV</a:t>
            </a:r>
            <a:endParaRPr kumimoji="1" lang="en-US" altLang="zh-TW" sz="24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514506" y="3255025"/>
            <a:ext cx="2168719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zh-TW" sz="24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Legislative</a:t>
            </a:r>
          </a:p>
          <a:p>
            <a:pPr lvl="0" algn="ctr"/>
            <a:r>
              <a:rPr lang="en-US" altLang="zh-TW" sz="24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elections </a:t>
            </a:r>
          </a:p>
          <a:p>
            <a:pPr lvl="0" algn="ctr"/>
            <a:r>
              <a:rPr lang="en-US" altLang="zh-TW" sz="24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SF </a:t>
            </a:r>
            <a:r>
              <a:rPr kumimoji="1" lang="en-US" altLang="zh-TW" sz="24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Ratio,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TW" sz="24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2008–2016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zh-TW" sz="24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SMD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4001CEC-7CF4-473D-ABEA-9BF150459A0D}" type="slidenum">
              <a:rPr lang="zh-TW" altLang="en-US" sz="2000">
                <a:solidFill>
                  <a:prstClr val="black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zh-TW" altLang="en-US" sz="2000">
              <a:solidFill>
                <a:prstClr val="black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524000" y="6381329"/>
            <a:ext cx="86044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8038" indent="-579438" fontAlgn="base">
              <a:spcBef>
                <a:spcPct val="0"/>
              </a:spcBef>
              <a:defRPr/>
            </a:pPr>
            <a:r>
              <a:rPr kumimoji="1" lang="en-US" altLang="zh-TW" sz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新細明體" panose="02020500000000000000" pitchFamily="18" charset="-120"/>
              </a:rPr>
              <a:t>Source: 	Huang, Chi. 2017. “Electoral System Change and Its Effects on the Party System in Taiwan.” Chapter 10 in</a:t>
            </a:r>
            <a:r>
              <a:rPr kumimoji="1" lang="en-US" altLang="zh-TW" sz="1200" i="1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新細明體" panose="02020500000000000000" pitchFamily="18" charset="-120"/>
              </a:rPr>
              <a:t> The Taiwan Voter</a:t>
            </a:r>
            <a:r>
              <a:rPr kumimoji="1" lang="en-US" altLang="zh-TW" sz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新細明體" panose="02020500000000000000" pitchFamily="18" charset="-120"/>
              </a:rPr>
              <a:t>, eds. Christopher H. </a:t>
            </a:r>
            <a:r>
              <a:rPr kumimoji="1" lang="en-US" altLang="zh-TW" sz="1200" dirty="0" err="1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新細明體" panose="02020500000000000000" pitchFamily="18" charset="-120"/>
              </a:rPr>
              <a:t>Achen</a:t>
            </a:r>
            <a:r>
              <a:rPr kumimoji="1" lang="en-US" altLang="zh-TW" sz="1200" dirty="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新細明體" panose="02020500000000000000" pitchFamily="18" charset="-120"/>
              </a:rPr>
              <a:t> and T.Y. Wang. Ann Arbor: University of Michigan Press.</a:t>
            </a:r>
            <a:endParaRPr kumimoji="1" lang="zh-TW" altLang="zh-TW" sz="1200" dirty="0">
              <a:solidFill>
                <a:prstClr val="black"/>
              </a:solidFill>
              <a:latin typeface="Calibri" panose="020F0502020204030204" pitchFamily="34" charset="0"/>
              <a:ea typeface="新細明體" panose="02020500000000000000" pitchFamily="18" charset="-120"/>
              <a:cs typeface="新細明體" panose="02020500000000000000" pitchFamily="18" charset="-120"/>
            </a:endParaRP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/>
          </p:nvPr>
        </p:nvGraphicFramePr>
        <p:xfrm>
          <a:off x="3682974" y="1630217"/>
          <a:ext cx="6975783" cy="5184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54771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981200" y="278712"/>
            <a:ext cx="8229600" cy="558001"/>
          </a:xfrm>
          <a:prstGeom prst="rect">
            <a:avLst/>
          </a:prstGeom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lnSpc>
                <a:spcPts val="5800"/>
              </a:lnSpc>
              <a:defRPr/>
            </a:pPr>
            <a:r>
              <a:rPr kumimoji="0" lang="en-US" altLang="zh-TW" sz="4400" b="1" dirty="0">
                <a:solidFill>
                  <a:srgbClr val="0D0D0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TPGIS</a:t>
            </a:r>
            <a:r>
              <a:rPr kumimoji="0" lang="zh-TW" altLang="en-US" sz="4400" b="1" dirty="0">
                <a:solidFill>
                  <a:srgbClr val="0D0D0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kumimoji="0" lang="en-US" altLang="zh-TW" sz="4400" b="1" dirty="0">
                <a:solidFill>
                  <a:srgbClr val="0D0D0D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collected by ICPSR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25" b="18993"/>
          <a:stretch/>
        </p:blipFill>
        <p:spPr>
          <a:xfrm>
            <a:off x="1524000" y="2028770"/>
            <a:ext cx="9144000" cy="4467180"/>
          </a:xfrm>
          <a:prstGeom prst="rect">
            <a:avLst/>
          </a:prstGeom>
        </p:spPr>
      </p:pic>
      <p:sp>
        <p:nvSpPr>
          <p:cNvPr id="7" name="內容版面配置區 2"/>
          <p:cNvSpPr txBox="1">
            <a:spLocks/>
          </p:cNvSpPr>
          <p:nvPr/>
        </p:nvSpPr>
        <p:spPr bwMode="auto">
          <a:xfrm>
            <a:off x="1774825" y="1052514"/>
            <a:ext cx="8642350" cy="976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50850" indent="-45085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 2" panose="05020102010507070707" pitchFamily="18" charset="2"/>
              <a:buChar char=""/>
              <a:defRPr sz="3200">
                <a:solidFill>
                  <a:schemeClr val="tx2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 2" panose="05020102010507070707" pitchFamily="18" charset="2"/>
              <a:buChar char=""/>
              <a:defRPr sz="2800">
                <a:solidFill>
                  <a:schemeClr val="tx2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 2" panose="05020102010507070707" pitchFamily="18" charset="2"/>
              <a:buChar char=""/>
              <a:defRPr sz="2400">
                <a:solidFill>
                  <a:schemeClr val="tx2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 2" panose="05020102010507070707" pitchFamily="18" charset="2"/>
              <a:buChar char=""/>
              <a:defRPr sz="2000">
                <a:solidFill>
                  <a:schemeClr val="tx2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 2" panose="05020102010507070707" pitchFamily="18" charset="2"/>
              <a:buChar char=""/>
              <a:defRPr>
                <a:solidFill>
                  <a:schemeClr val="tx2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 2" panose="05020102010507070707" pitchFamily="18" charset="2"/>
              <a:buChar char=""/>
              <a:defRPr>
                <a:solidFill>
                  <a:schemeClr val="tx2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 2" panose="05020102010507070707" pitchFamily="18" charset="2"/>
              <a:buChar char=""/>
              <a:defRPr>
                <a:solidFill>
                  <a:schemeClr val="tx2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 2" panose="05020102010507070707" pitchFamily="18" charset="2"/>
              <a:buChar char=""/>
              <a:defRPr>
                <a:solidFill>
                  <a:schemeClr val="tx2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Wingdings 2" panose="05020102010507070707" pitchFamily="18" charset="2"/>
              <a:buChar char=""/>
              <a:defRPr>
                <a:solidFill>
                  <a:schemeClr val="tx2"/>
                </a:solidFill>
                <a:latin typeface="Franklin Gothic Book" panose="020B0503020102020204" pitchFamily="34" charset="0"/>
                <a:ea typeface="微軟正黑體" panose="020B0604030504040204" pitchFamily="34" charset="-120"/>
              </a:defRPr>
            </a:lvl9pPr>
          </a:lstStyle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ClrTx/>
              <a:buSzPct val="100000"/>
              <a:buNone/>
            </a:pPr>
            <a:r>
              <a:rPr lang="en-US" altLang="zh-TW" sz="3000" b="1" dirty="0">
                <a:solidFill>
                  <a:srgbClr val="0D0D0D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University of Michigan included TPGIS in the</a:t>
            </a:r>
            <a:r>
              <a:rPr lang="zh-TW" altLang="en-US" sz="3000" b="1" dirty="0">
                <a:solidFill>
                  <a:srgbClr val="0D0D0D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3000" b="1" dirty="0">
                <a:solidFill>
                  <a:srgbClr val="0D0D0D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ICPSR database (ICPSR 35189).</a:t>
            </a:r>
            <a:endParaRPr lang="en-US" altLang="zh-TW" sz="3000" dirty="0">
              <a:solidFill>
                <a:srgbClr val="0D0D0D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fld id="{94A92D63-9D35-4EEC-AF39-0ABB701B48B7}" type="slidenum">
              <a:rPr lang="zh-TW" altLang="en-US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15</a:t>
            </a:fld>
            <a:endParaRPr lang="zh-TW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橢圓 1"/>
          <p:cNvSpPr/>
          <p:nvPr/>
        </p:nvSpPr>
        <p:spPr>
          <a:xfrm>
            <a:off x="2927648" y="2991310"/>
            <a:ext cx="5472608" cy="65371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3798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Time-series Data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Aggregating the data points from survey data to create time-series of Taiwanese/Chinese identity, partisanship, and unification/independence issue position.</a:t>
            </a:r>
          </a:p>
          <a:p>
            <a:r>
              <a:rPr kumimoji="1" lang="en-US" altLang="zh-TW" dirty="0" smtClean="0"/>
              <a:t>TEDS‘ quarterly polls generates quarterly presidential approval rates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090351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02" y="0"/>
            <a:ext cx="96940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14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00" y="0"/>
            <a:ext cx="96940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533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00" y="0"/>
            <a:ext cx="96940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84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About Election Study Center (ESC)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Since 1983</a:t>
            </a:r>
            <a:r>
              <a:rPr kumimoji="1" lang="en-US" altLang="zh-TW" dirty="0"/>
              <a:t>, Professor Lai </a:t>
            </a:r>
            <a:r>
              <a:rPr kumimoji="1" lang="en-US" altLang="zh-TW" dirty="0" err="1"/>
              <a:t>Fei</a:t>
            </a:r>
            <a:r>
              <a:rPr kumimoji="1" lang="en-US" altLang="zh-TW" dirty="0"/>
              <a:t>-lung and Chen Yi-yen in Nat’l </a:t>
            </a:r>
            <a:r>
              <a:rPr kumimoji="1" lang="en-US" altLang="zh-TW" dirty="0" err="1"/>
              <a:t>Chengchi</a:t>
            </a:r>
            <a:r>
              <a:rPr kumimoji="1" lang="en-US" altLang="zh-TW" dirty="0"/>
              <a:t> University (NCCU</a:t>
            </a:r>
            <a:r>
              <a:rPr kumimoji="1" lang="en-US" altLang="zh-TW" dirty="0" smtClean="0"/>
              <a:t>) have began doing research on electoral behavior.</a:t>
            </a:r>
          </a:p>
          <a:p>
            <a:r>
              <a:rPr kumimoji="1" lang="en-US" altLang="zh-TW" dirty="0" smtClean="0"/>
              <a:t>In 1989, ESC was officially founded by Professor Lai and Chen. The first director is Professor Chen.</a:t>
            </a:r>
          </a:p>
          <a:p>
            <a:r>
              <a:rPr kumimoji="1" lang="en-US" altLang="zh-TW" dirty="0" smtClean="0"/>
              <a:t>In Taiwan, it </a:t>
            </a:r>
            <a:r>
              <a:rPr kumimoji="1" lang="en-US" altLang="zh-TW" dirty="0" smtClean="0"/>
              <a:t>is the only one institute that has full-time faculty focus on election </a:t>
            </a:r>
            <a:r>
              <a:rPr kumimoji="1" lang="en-US" altLang="zh-TW" dirty="0" smtClean="0"/>
              <a:t>study.</a:t>
            </a:r>
            <a:endParaRPr kumimoji="1"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458034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1CEC-7CF4-473D-ABEA-9BF150459A0D}" type="slidenum">
              <a:rPr lang="zh-TW" altLang="en-US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</a:t>
            </a:fld>
            <a:endParaRPr lang="zh-TW" altLang="en-US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圖表 7"/>
          <p:cNvGraphicFramePr>
            <a:graphicFrameLocks/>
          </p:cNvGraphicFramePr>
          <p:nvPr>
            <p:extLst/>
          </p:nvPr>
        </p:nvGraphicFramePr>
        <p:xfrm>
          <a:off x="1524001" y="652606"/>
          <a:ext cx="9123134" cy="4861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Rectangle 3"/>
          <p:cNvSpPr/>
          <p:nvPr/>
        </p:nvSpPr>
        <p:spPr>
          <a:xfrm>
            <a:off x="2339134" y="5614209"/>
            <a:ext cx="75012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Figure 1  President Ma’s Approval Rates: Sep. 2012 to Mar. 2016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495601" y="6014319"/>
            <a:ext cx="25957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dirty="0">
                <a:latin typeface="Times New Roman" panose="02020603050405020304" pitchFamily="18" charset="0"/>
                <a:ea typeface="標楷體" panose="03000509000000000000" pitchFamily="65" charset="-120"/>
              </a:rPr>
              <a:t>Source:</a:t>
            </a:r>
            <a:r>
              <a:rPr lang="en-US" sz="2000" dirty="0">
                <a:latin typeface="Times New Roman" panose="02020603050405020304" pitchFamily="18" charset="0"/>
                <a:ea typeface="標楷體" panose="03000509000000000000" pitchFamily="65" charset="-120"/>
              </a:rPr>
              <a:t> Huang (2016).</a:t>
            </a:r>
            <a:endParaRPr lang="en-US" sz="3200" dirty="0"/>
          </a:p>
        </p:txBody>
      </p:sp>
      <p:sp>
        <p:nvSpPr>
          <p:cNvPr id="6" name="文字方塊 6"/>
          <p:cNvSpPr txBox="1"/>
          <p:nvPr/>
        </p:nvSpPr>
        <p:spPr>
          <a:xfrm>
            <a:off x="1524001" y="143548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TEDS Quarterly Telephone Surveys on Presidential Approval Rates</a:t>
            </a:r>
            <a:endParaRPr lang="zh-TW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80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1CEC-7CF4-473D-ABEA-9BF150459A0D}" type="slidenum">
              <a:rPr lang="zh-TW" altLang="en-US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21</a:t>
            </a:fld>
            <a:endParaRPr lang="zh-TW" altLang="en-US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339134" y="5919785"/>
            <a:ext cx="75012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Figure 2   President Tsai’s Approval Rates: Jun. 2016 – Dec. </a:t>
            </a:r>
            <a:r>
              <a:rPr lang="en-US" sz="2000" b="1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2018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495601" y="6319895"/>
            <a:ext cx="253159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dirty="0">
                <a:latin typeface="Times New Roman" panose="02020603050405020304" pitchFamily="18" charset="0"/>
                <a:ea typeface="標楷體" panose="03000509000000000000" pitchFamily="65" charset="-120"/>
              </a:rPr>
              <a:t>Source:</a:t>
            </a:r>
            <a:r>
              <a:rPr lang="en-US" sz="2000" dirty="0">
                <a:latin typeface="Times New Roman" panose="02020603050405020304" pitchFamily="18" charset="0"/>
                <a:ea typeface="標楷體" panose="03000509000000000000" pitchFamily="65" charset="-120"/>
              </a:rPr>
              <a:t> Huang (</a:t>
            </a:r>
            <a:r>
              <a:rPr lang="en-US" sz="20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2018).</a:t>
            </a:r>
            <a:endParaRPr lang="en-US" sz="3200" dirty="0"/>
          </a:p>
        </p:txBody>
      </p:sp>
      <p:sp>
        <p:nvSpPr>
          <p:cNvPr id="6" name="文字方塊 6"/>
          <p:cNvSpPr txBox="1"/>
          <p:nvPr/>
        </p:nvSpPr>
        <p:spPr>
          <a:xfrm>
            <a:off x="1524001" y="143548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TEDS Quarterly Telephone Surveys on Presidential Approval Rates</a:t>
            </a:r>
            <a:endParaRPr lang="zh-TW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圖表 7"/>
          <p:cNvGraphicFramePr>
            <a:graphicFrameLocks/>
          </p:cNvGraphicFramePr>
          <p:nvPr>
            <p:extLst/>
          </p:nvPr>
        </p:nvGraphicFramePr>
        <p:xfrm>
          <a:off x="625642" y="757989"/>
          <a:ext cx="11153273" cy="5161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66083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algn="ctr" eaLnBrk="1" hangingPunct="1"/>
            <a:r>
              <a:rPr kumimoji="1" lang="en-US" altLang="zh-TW" sz="4000" b="1" i="1" dirty="0">
                <a:solidFill>
                  <a:srgbClr val="002060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Journal of Electoral </a:t>
            </a:r>
            <a:r>
              <a:rPr kumimoji="1" lang="en-US" altLang="zh-TW" sz="4000" b="1" i="1" dirty="0" smtClean="0">
                <a:solidFill>
                  <a:srgbClr val="002060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Studies</a:t>
            </a:r>
            <a:endParaRPr lang="zh-TW" altLang="en-US" sz="40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622" y="1825625"/>
            <a:ext cx="3270755" cy="4351338"/>
          </a:xfrm>
        </p:spPr>
      </p:pic>
      <p:sp>
        <p:nvSpPr>
          <p:cNvPr id="3" name="內容版面配置區 2"/>
          <p:cNvSpPr>
            <a:spLocks noGrp="1"/>
          </p:cNvSpPr>
          <p:nvPr>
            <p:ph sz="half" idx="2"/>
          </p:nvPr>
        </p:nvSpPr>
        <p:spPr>
          <a:xfrm>
            <a:off x="5583219" y="1825625"/>
            <a:ext cx="5770581" cy="4351338"/>
          </a:xfrm>
        </p:spPr>
        <p:txBody>
          <a:bodyPr/>
          <a:lstStyle/>
          <a:p>
            <a:r>
              <a:rPr kumimoji="1" lang="en-US" altLang="zh-TW" dirty="0" smtClean="0"/>
              <a:t>Edited by ESC since 1994</a:t>
            </a:r>
          </a:p>
          <a:p>
            <a:r>
              <a:rPr kumimoji="1" lang="en-US" altLang="zh-TW" dirty="0" smtClean="0"/>
              <a:t>Ranked as one of the most influential journals of political science in Taiwan by National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Central Library in 2016, 2017, and 2018.</a:t>
            </a:r>
          </a:p>
          <a:p>
            <a:r>
              <a:rPr kumimoji="1" lang="en-US" altLang="zh-TW" dirty="0" smtClean="0"/>
              <a:t>Published semiannually</a:t>
            </a:r>
          </a:p>
          <a:p>
            <a:r>
              <a:rPr kumimoji="1" lang="en-US" altLang="zh-TW" dirty="0" smtClean="0"/>
              <a:t>Will be i</a:t>
            </a:r>
            <a:r>
              <a:rPr kumimoji="1" lang="en-US" altLang="zh-TW" dirty="0" smtClean="0"/>
              <a:t>ndexed </a:t>
            </a:r>
            <a:r>
              <a:rPr kumimoji="1" lang="en-US" altLang="zh-TW" dirty="0" smtClean="0"/>
              <a:t>by </a:t>
            </a:r>
            <a:r>
              <a:rPr kumimoji="1" lang="en-US" altLang="zh-TW" dirty="0" smtClean="0"/>
              <a:t>EBSCO soon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4269-72D1-40F6-A93D-8D15A138B651}" type="slidenum">
              <a:rPr lang="zh-TW" altLang="en-US" smtClean="0"/>
              <a:pPr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90712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879" y="3138962"/>
            <a:ext cx="6137754" cy="3303064"/>
          </a:xfrm>
          <a:prstGeom prst="rect">
            <a:avLst/>
          </a:prstGeom>
        </p:spPr>
      </p:pic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939996" y="313150"/>
            <a:ext cx="8579785" cy="829849"/>
          </a:xfrm>
        </p:spPr>
        <p:txBody>
          <a:bodyPr>
            <a:normAutofit/>
          </a:bodyPr>
          <a:lstStyle/>
          <a:p>
            <a:r>
              <a:rPr kumimoji="1" lang="en-US" altLang="zh-TW" sz="3600" dirty="0"/>
              <a:t>Institute for Political Methodology </a:t>
            </a:r>
            <a:r>
              <a:rPr kumimoji="1" lang="en-US" altLang="zh-TW" sz="3600" dirty="0" smtClean="0"/>
              <a:t>(IPM)</a:t>
            </a:r>
            <a:endParaRPr kumimoji="1" lang="zh-TW" altLang="en-US" sz="3600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sz="half" idx="2"/>
          </p:nvPr>
        </p:nvSpPr>
        <p:spPr>
          <a:xfrm>
            <a:off x="902418" y="1355943"/>
            <a:ext cx="9519237" cy="2351761"/>
          </a:xfrm>
        </p:spPr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kumimoji="1" lang="en-US" altLang="zh-TW" sz="2800" dirty="0" smtClean="0"/>
              <a:t>Founded by Professor Chi Huang and many distinguished scholars in 2001, IPM </a:t>
            </a:r>
            <a:r>
              <a:rPr kumimoji="1" lang="en-US" altLang="zh-TW" sz="2800" dirty="0" smtClean="0"/>
              <a:t>has trained 20 </a:t>
            </a:r>
            <a:r>
              <a:rPr kumimoji="1" lang="en-US" altLang="zh-TW" sz="2800" dirty="0" smtClean="0"/>
              <a:t>domestic and international graduate students on advanced methods, such as categorical data analysis,  causal inference, and machine </a:t>
            </a:r>
            <a:r>
              <a:rPr kumimoji="1" lang="en-US" altLang="zh-TW" sz="2800" dirty="0" smtClean="0"/>
              <a:t>learning every summer.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01175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7200" dirty="0" smtClean="0"/>
              <a:t>Q &amp; A</a:t>
            </a:r>
            <a:endParaRPr kumimoji="1" lang="zh-TW" altLang="en-US" sz="72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89900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812034" y="547174"/>
            <a:ext cx="4283967" cy="723093"/>
            <a:chOff x="33933" y="620688"/>
            <a:chExt cx="4283967" cy="723093"/>
          </a:xfrm>
        </p:grpSpPr>
        <p:sp>
          <p:nvSpPr>
            <p:cNvPr id="4" name="Rectangle 3"/>
            <p:cNvSpPr/>
            <p:nvPr/>
          </p:nvSpPr>
          <p:spPr>
            <a:xfrm>
              <a:off x="33933" y="620688"/>
              <a:ext cx="4114228" cy="723093"/>
            </a:xfrm>
            <a:prstGeom prst="rect">
              <a:avLst/>
            </a:prstGeom>
          </p:spPr>
          <p:txBody>
            <a:bodyPr wrap="square" anchor="b">
              <a:noAutofit/>
            </a:bodyPr>
            <a:lstStyle/>
            <a:p>
              <a:pPr algn="ctr"/>
              <a:r>
                <a:rPr lang="en-US" sz="44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Our Missions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213444" y="1343781"/>
              <a:ext cx="410445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1812033" y="1596501"/>
            <a:ext cx="8193248" cy="5105159"/>
            <a:chOff x="288033" y="1596500"/>
            <a:chExt cx="8193248" cy="5105159"/>
          </a:xfrm>
        </p:grpSpPr>
        <p:sp>
          <p:nvSpPr>
            <p:cNvPr id="9" name="Rectangle 8"/>
            <p:cNvSpPr/>
            <p:nvPr/>
          </p:nvSpPr>
          <p:spPr>
            <a:xfrm>
              <a:off x="288033" y="2024540"/>
              <a:ext cx="7092279" cy="730800"/>
            </a:xfrm>
            <a:prstGeom prst="rect">
              <a:avLst/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/>
            <p:cNvSpPr/>
            <p:nvPr/>
          </p:nvSpPr>
          <p:spPr>
            <a:xfrm>
              <a:off x="716429" y="1596500"/>
              <a:ext cx="7313237" cy="856080"/>
            </a:xfrm>
            <a:custGeom>
              <a:avLst/>
              <a:gdLst>
                <a:gd name="connsiteX0" fmla="*/ 0 w 7313237"/>
                <a:gd name="connsiteY0" fmla="*/ 142683 h 856080"/>
                <a:gd name="connsiteX1" fmla="*/ 142683 w 7313237"/>
                <a:gd name="connsiteY1" fmla="*/ 0 h 856080"/>
                <a:gd name="connsiteX2" fmla="*/ 7170554 w 7313237"/>
                <a:gd name="connsiteY2" fmla="*/ 0 h 856080"/>
                <a:gd name="connsiteX3" fmla="*/ 7313237 w 7313237"/>
                <a:gd name="connsiteY3" fmla="*/ 142683 h 856080"/>
                <a:gd name="connsiteX4" fmla="*/ 7313237 w 7313237"/>
                <a:gd name="connsiteY4" fmla="*/ 713397 h 856080"/>
                <a:gd name="connsiteX5" fmla="*/ 7170554 w 7313237"/>
                <a:gd name="connsiteY5" fmla="*/ 856080 h 856080"/>
                <a:gd name="connsiteX6" fmla="*/ 142683 w 7313237"/>
                <a:gd name="connsiteY6" fmla="*/ 856080 h 856080"/>
                <a:gd name="connsiteX7" fmla="*/ 0 w 7313237"/>
                <a:gd name="connsiteY7" fmla="*/ 713397 h 856080"/>
                <a:gd name="connsiteX8" fmla="*/ 0 w 7313237"/>
                <a:gd name="connsiteY8" fmla="*/ 142683 h 8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13237" h="856080">
                  <a:moveTo>
                    <a:pt x="0" y="142683"/>
                  </a:moveTo>
                  <a:cubicBezTo>
                    <a:pt x="0" y="63881"/>
                    <a:pt x="63881" y="0"/>
                    <a:pt x="142683" y="0"/>
                  </a:cubicBezTo>
                  <a:lnTo>
                    <a:pt x="7170554" y="0"/>
                  </a:lnTo>
                  <a:cubicBezTo>
                    <a:pt x="7249356" y="0"/>
                    <a:pt x="7313237" y="63881"/>
                    <a:pt x="7313237" y="142683"/>
                  </a:cubicBezTo>
                  <a:lnTo>
                    <a:pt x="7313237" y="713397"/>
                  </a:lnTo>
                  <a:cubicBezTo>
                    <a:pt x="7313237" y="792199"/>
                    <a:pt x="7249356" y="856080"/>
                    <a:pt x="7170554" y="856080"/>
                  </a:cubicBezTo>
                  <a:lnTo>
                    <a:pt x="142683" y="856080"/>
                  </a:lnTo>
                  <a:cubicBezTo>
                    <a:pt x="63881" y="856080"/>
                    <a:pt x="0" y="792199"/>
                    <a:pt x="0" y="713397"/>
                  </a:cubicBezTo>
                  <a:lnTo>
                    <a:pt x="0" y="142683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68483" tIns="41790" rIns="268483" bIns="41790" numCol="1" spcCol="1270" anchor="ctr" anchorCtr="0">
              <a:noAutofit/>
            </a:bodyPr>
            <a:lstStyle/>
            <a:p>
              <a:pPr marL="457200" indent="-457200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US" altLang="zh-TW" sz="3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Study and document election systems and electoral behavior</a:t>
              </a:r>
              <a:endParaRPr lang="zh-TW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88033" y="3339980"/>
              <a:ext cx="7092279" cy="730800"/>
            </a:xfrm>
            <a:prstGeom prst="rect">
              <a:avLst/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716429" y="2911940"/>
              <a:ext cx="7284688" cy="856080"/>
            </a:xfrm>
            <a:custGeom>
              <a:avLst/>
              <a:gdLst>
                <a:gd name="connsiteX0" fmla="*/ 0 w 7284688"/>
                <a:gd name="connsiteY0" fmla="*/ 142683 h 856080"/>
                <a:gd name="connsiteX1" fmla="*/ 142683 w 7284688"/>
                <a:gd name="connsiteY1" fmla="*/ 0 h 856080"/>
                <a:gd name="connsiteX2" fmla="*/ 7142005 w 7284688"/>
                <a:gd name="connsiteY2" fmla="*/ 0 h 856080"/>
                <a:gd name="connsiteX3" fmla="*/ 7284688 w 7284688"/>
                <a:gd name="connsiteY3" fmla="*/ 142683 h 856080"/>
                <a:gd name="connsiteX4" fmla="*/ 7284688 w 7284688"/>
                <a:gd name="connsiteY4" fmla="*/ 713397 h 856080"/>
                <a:gd name="connsiteX5" fmla="*/ 7142005 w 7284688"/>
                <a:gd name="connsiteY5" fmla="*/ 856080 h 856080"/>
                <a:gd name="connsiteX6" fmla="*/ 142683 w 7284688"/>
                <a:gd name="connsiteY6" fmla="*/ 856080 h 856080"/>
                <a:gd name="connsiteX7" fmla="*/ 0 w 7284688"/>
                <a:gd name="connsiteY7" fmla="*/ 713397 h 856080"/>
                <a:gd name="connsiteX8" fmla="*/ 0 w 7284688"/>
                <a:gd name="connsiteY8" fmla="*/ 142683 h 8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84688" h="856080">
                  <a:moveTo>
                    <a:pt x="0" y="142683"/>
                  </a:moveTo>
                  <a:cubicBezTo>
                    <a:pt x="0" y="63881"/>
                    <a:pt x="63881" y="0"/>
                    <a:pt x="142683" y="0"/>
                  </a:cubicBezTo>
                  <a:lnTo>
                    <a:pt x="7142005" y="0"/>
                  </a:lnTo>
                  <a:cubicBezTo>
                    <a:pt x="7220807" y="0"/>
                    <a:pt x="7284688" y="63881"/>
                    <a:pt x="7284688" y="142683"/>
                  </a:cubicBezTo>
                  <a:lnTo>
                    <a:pt x="7284688" y="713397"/>
                  </a:lnTo>
                  <a:cubicBezTo>
                    <a:pt x="7284688" y="792199"/>
                    <a:pt x="7220807" y="856080"/>
                    <a:pt x="7142005" y="856080"/>
                  </a:cubicBezTo>
                  <a:lnTo>
                    <a:pt x="142683" y="856080"/>
                  </a:lnTo>
                  <a:cubicBezTo>
                    <a:pt x="63881" y="856080"/>
                    <a:pt x="0" y="792199"/>
                    <a:pt x="0" y="713397"/>
                  </a:cubicBezTo>
                  <a:lnTo>
                    <a:pt x="0" y="142683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68483" tIns="41790" rIns="268483" bIns="41790" numCol="1" spcCol="1270" anchor="ctr" anchorCtr="0">
              <a:noAutofit/>
            </a:bodyPr>
            <a:lstStyle/>
            <a:p>
              <a:pPr marL="457200" indent="-457200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US" altLang="zh-TW" sz="3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Collect election laws and regulations</a:t>
              </a:r>
              <a:endParaRPr lang="zh-TW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88033" y="4655420"/>
              <a:ext cx="7092279" cy="730800"/>
            </a:xfrm>
            <a:prstGeom prst="rect">
              <a:avLst/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716429" y="4227380"/>
              <a:ext cx="7193226" cy="856080"/>
            </a:xfrm>
            <a:custGeom>
              <a:avLst/>
              <a:gdLst>
                <a:gd name="connsiteX0" fmla="*/ 0 w 7193226"/>
                <a:gd name="connsiteY0" fmla="*/ 142683 h 856080"/>
                <a:gd name="connsiteX1" fmla="*/ 142683 w 7193226"/>
                <a:gd name="connsiteY1" fmla="*/ 0 h 856080"/>
                <a:gd name="connsiteX2" fmla="*/ 7050543 w 7193226"/>
                <a:gd name="connsiteY2" fmla="*/ 0 h 856080"/>
                <a:gd name="connsiteX3" fmla="*/ 7193226 w 7193226"/>
                <a:gd name="connsiteY3" fmla="*/ 142683 h 856080"/>
                <a:gd name="connsiteX4" fmla="*/ 7193226 w 7193226"/>
                <a:gd name="connsiteY4" fmla="*/ 713397 h 856080"/>
                <a:gd name="connsiteX5" fmla="*/ 7050543 w 7193226"/>
                <a:gd name="connsiteY5" fmla="*/ 856080 h 856080"/>
                <a:gd name="connsiteX6" fmla="*/ 142683 w 7193226"/>
                <a:gd name="connsiteY6" fmla="*/ 856080 h 856080"/>
                <a:gd name="connsiteX7" fmla="*/ 0 w 7193226"/>
                <a:gd name="connsiteY7" fmla="*/ 713397 h 856080"/>
                <a:gd name="connsiteX8" fmla="*/ 0 w 7193226"/>
                <a:gd name="connsiteY8" fmla="*/ 142683 h 8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3226" h="856080">
                  <a:moveTo>
                    <a:pt x="0" y="142683"/>
                  </a:moveTo>
                  <a:cubicBezTo>
                    <a:pt x="0" y="63881"/>
                    <a:pt x="63881" y="0"/>
                    <a:pt x="142683" y="0"/>
                  </a:cubicBezTo>
                  <a:lnTo>
                    <a:pt x="7050543" y="0"/>
                  </a:lnTo>
                  <a:cubicBezTo>
                    <a:pt x="7129345" y="0"/>
                    <a:pt x="7193226" y="63881"/>
                    <a:pt x="7193226" y="142683"/>
                  </a:cubicBezTo>
                  <a:lnTo>
                    <a:pt x="7193226" y="713397"/>
                  </a:lnTo>
                  <a:cubicBezTo>
                    <a:pt x="7193226" y="792199"/>
                    <a:pt x="7129345" y="856080"/>
                    <a:pt x="7050543" y="856080"/>
                  </a:cubicBezTo>
                  <a:lnTo>
                    <a:pt x="142683" y="856080"/>
                  </a:lnTo>
                  <a:cubicBezTo>
                    <a:pt x="63881" y="856080"/>
                    <a:pt x="0" y="792199"/>
                    <a:pt x="0" y="713397"/>
                  </a:cubicBezTo>
                  <a:lnTo>
                    <a:pt x="0" y="142683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68483" tIns="41790" rIns="268483" bIns="41790" numCol="1" spcCol="1270" anchor="ctr" anchorCtr="0">
              <a:noAutofit/>
            </a:bodyPr>
            <a:lstStyle/>
            <a:p>
              <a:pPr marL="457200" indent="-457200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US" altLang="zh-TW" sz="3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Promote interdisciplinary research and seek solutions to major problems</a:t>
              </a:r>
              <a:endParaRPr lang="zh-TW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88033" y="5970859"/>
              <a:ext cx="7092279" cy="730800"/>
            </a:xfrm>
            <a:prstGeom prst="rect">
              <a:avLst/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716429" y="5542820"/>
              <a:ext cx="7764852" cy="856080"/>
            </a:xfrm>
            <a:custGeom>
              <a:avLst/>
              <a:gdLst>
                <a:gd name="connsiteX0" fmla="*/ 0 w 7764852"/>
                <a:gd name="connsiteY0" fmla="*/ 142683 h 856080"/>
                <a:gd name="connsiteX1" fmla="*/ 142683 w 7764852"/>
                <a:gd name="connsiteY1" fmla="*/ 0 h 856080"/>
                <a:gd name="connsiteX2" fmla="*/ 7622169 w 7764852"/>
                <a:gd name="connsiteY2" fmla="*/ 0 h 856080"/>
                <a:gd name="connsiteX3" fmla="*/ 7764852 w 7764852"/>
                <a:gd name="connsiteY3" fmla="*/ 142683 h 856080"/>
                <a:gd name="connsiteX4" fmla="*/ 7764852 w 7764852"/>
                <a:gd name="connsiteY4" fmla="*/ 713397 h 856080"/>
                <a:gd name="connsiteX5" fmla="*/ 7622169 w 7764852"/>
                <a:gd name="connsiteY5" fmla="*/ 856080 h 856080"/>
                <a:gd name="connsiteX6" fmla="*/ 142683 w 7764852"/>
                <a:gd name="connsiteY6" fmla="*/ 856080 h 856080"/>
                <a:gd name="connsiteX7" fmla="*/ 0 w 7764852"/>
                <a:gd name="connsiteY7" fmla="*/ 713397 h 856080"/>
                <a:gd name="connsiteX8" fmla="*/ 0 w 7764852"/>
                <a:gd name="connsiteY8" fmla="*/ 142683 h 8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64852" h="856080">
                  <a:moveTo>
                    <a:pt x="0" y="142683"/>
                  </a:moveTo>
                  <a:cubicBezTo>
                    <a:pt x="0" y="63881"/>
                    <a:pt x="63881" y="0"/>
                    <a:pt x="142683" y="0"/>
                  </a:cubicBezTo>
                  <a:lnTo>
                    <a:pt x="7622169" y="0"/>
                  </a:lnTo>
                  <a:cubicBezTo>
                    <a:pt x="7700971" y="0"/>
                    <a:pt x="7764852" y="63881"/>
                    <a:pt x="7764852" y="142683"/>
                  </a:cubicBezTo>
                  <a:lnTo>
                    <a:pt x="7764852" y="713397"/>
                  </a:lnTo>
                  <a:cubicBezTo>
                    <a:pt x="7764852" y="792199"/>
                    <a:pt x="7700971" y="856080"/>
                    <a:pt x="7622169" y="856080"/>
                  </a:cubicBezTo>
                  <a:lnTo>
                    <a:pt x="142683" y="856080"/>
                  </a:lnTo>
                  <a:cubicBezTo>
                    <a:pt x="63881" y="856080"/>
                    <a:pt x="0" y="792199"/>
                    <a:pt x="0" y="713397"/>
                  </a:cubicBezTo>
                  <a:lnTo>
                    <a:pt x="0" y="142683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68483" tIns="41790" rIns="268483" bIns="41790" numCol="1" spcCol="1270" anchor="ctr" anchorCtr="0">
              <a:noAutofit/>
            </a:bodyPr>
            <a:lstStyle/>
            <a:p>
              <a:pPr marL="457200" indent="-457200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US" altLang="zh-TW" sz="3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Conduct opinion polls on major public policies</a:t>
              </a:r>
              <a:endParaRPr lang="zh-TW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8572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7998"/>
          </a:xfrm>
        </p:spPr>
        <p:txBody>
          <a:bodyPr/>
          <a:lstStyle/>
          <a:p>
            <a:r>
              <a:rPr kumimoji="1" lang="en-US" altLang="zh-TW" smtClean="0"/>
              <a:t>Research </a:t>
            </a:r>
            <a:r>
              <a:rPr kumimoji="1" lang="en-US" altLang="zh-TW" dirty="0" smtClean="0"/>
              <a:t>Fellows</a:t>
            </a:r>
            <a:endParaRPr kumimoji="1" lang="zh-TW" altLang="en-US" dirty="0"/>
          </a:p>
        </p:txBody>
      </p:sp>
      <p:pic>
        <p:nvPicPr>
          <p:cNvPr id="12" name="內容版面配置區 11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084" y="2825935"/>
            <a:ext cx="952500" cy="1524000"/>
          </a:xfrm>
        </p:spPr>
      </p:pic>
      <p:sp>
        <p:nvSpPr>
          <p:cNvPr id="3" name="內容版面配置區 2"/>
          <p:cNvSpPr>
            <a:spLocks noGrp="1"/>
          </p:cNvSpPr>
          <p:nvPr>
            <p:ph sz="half" idx="2"/>
          </p:nvPr>
        </p:nvSpPr>
        <p:spPr>
          <a:xfrm>
            <a:off x="1099158" y="1437318"/>
            <a:ext cx="10687834" cy="1606507"/>
          </a:xfrm>
        </p:spPr>
        <p:txBody>
          <a:bodyPr>
            <a:normAutofit/>
          </a:bodyPr>
          <a:lstStyle/>
          <a:p>
            <a:r>
              <a:rPr kumimoji="1" lang="en-US" altLang="zh-TW" dirty="0" smtClean="0"/>
              <a:t>ESC has seven </a:t>
            </a:r>
            <a:r>
              <a:rPr kumimoji="1" lang="en-US" altLang="zh-TW" dirty="0"/>
              <a:t>research </a:t>
            </a:r>
            <a:r>
              <a:rPr kumimoji="1" lang="en-US" altLang="zh-TW" dirty="0" smtClean="0"/>
              <a:t>fellows who hold joint appointment with </a:t>
            </a:r>
            <a:r>
              <a:rPr kumimoji="1" lang="en-US" altLang="zh-TW" dirty="0"/>
              <a:t>Political Science, National Development, East Asian Studies of NCCU, and </a:t>
            </a:r>
            <a:r>
              <a:rPr kumimoji="1" lang="en-US" altLang="zh-TW" dirty="0" smtClean="0"/>
              <a:t>one</a:t>
            </a:r>
            <a:r>
              <a:rPr kumimoji="1" lang="en-US" altLang="zh-TW" dirty="0" smtClean="0"/>
              <a:t> from the </a:t>
            </a:r>
            <a:r>
              <a:rPr kumimoji="1" lang="en-US" altLang="zh-TW" dirty="0"/>
              <a:t>Institute of Political Science, Academia </a:t>
            </a:r>
            <a:r>
              <a:rPr kumimoji="1" lang="en-US" altLang="zh-TW" dirty="0" err="1"/>
              <a:t>Sinica</a:t>
            </a:r>
            <a:r>
              <a:rPr kumimoji="1" lang="en-US" altLang="zh-TW" dirty="0"/>
              <a:t>.</a:t>
            </a:r>
            <a:endParaRPr kumimoji="1" lang="zh-TW" altLang="en-US" dirty="0"/>
          </a:p>
          <a:p>
            <a:endParaRPr kumimoji="1" lang="zh-TW" altLang="en-US" dirty="0"/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305" y="4548860"/>
            <a:ext cx="1193800" cy="1524000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222" y="2821676"/>
            <a:ext cx="1143000" cy="1524000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035" y="4578696"/>
            <a:ext cx="1143000" cy="1524000"/>
          </a:xfrm>
          <a:prstGeom prst="rect">
            <a:avLst/>
          </a:prstGeom>
        </p:spPr>
      </p:pic>
      <p:pic>
        <p:nvPicPr>
          <p:cNvPr id="17" name="圖片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202" y="2853767"/>
            <a:ext cx="1143000" cy="1524000"/>
          </a:xfrm>
          <a:prstGeom prst="rect">
            <a:avLst/>
          </a:prstGeom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963" y="4877079"/>
            <a:ext cx="1206500" cy="1181100"/>
          </a:xfrm>
          <a:prstGeom prst="rect">
            <a:avLst/>
          </a:prstGeom>
        </p:spPr>
      </p:pic>
      <p:pic>
        <p:nvPicPr>
          <p:cNvPr id="20" name="圖片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193" y="2857565"/>
            <a:ext cx="1028700" cy="1524000"/>
          </a:xfrm>
          <a:prstGeom prst="rect">
            <a:avLst/>
          </a:prstGeom>
        </p:spPr>
      </p:pic>
      <p:pic>
        <p:nvPicPr>
          <p:cNvPr id="21" name="圖片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538" y="5091870"/>
            <a:ext cx="1206500" cy="952500"/>
          </a:xfrm>
          <a:prstGeom prst="rect">
            <a:avLst/>
          </a:prstGeom>
        </p:spPr>
      </p:pic>
      <p:sp>
        <p:nvSpPr>
          <p:cNvPr id="22" name="文字方塊 21"/>
          <p:cNvSpPr txBox="1"/>
          <p:nvPr/>
        </p:nvSpPr>
        <p:spPr>
          <a:xfrm>
            <a:off x="1927825" y="4327453"/>
            <a:ext cx="1532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mtClean="0"/>
              <a:t>Chia-hung Tsai</a:t>
            </a:r>
            <a:endParaRPr kumimoji="1" lang="zh-TW" altLang="en-US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4032593" y="4293655"/>
            <a:ext cx="1532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Ching-</a:t>
            </a:r>
            <a:r>
              <a:rPr kumimoji="1" lang="en-US" altLang="zh-TW" dirty="0" err="1" smtClean="0"/>
              <a:t>hsin</a:t>
            </a:r>
            <a:r>
              <a:rPr kumimoji="1" lang="en-US" altLang="zh-TW" dirty="0" smtClean="0"/>
              <a:t> Yu</a:t>
            </a:r>
            <a:endParaRPr kumimoji="1" lang="zh-TW" altLang="en-US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1869991" y="6103497"/>
            <a:ext cx="1532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Chi Huang</a:t>
            </a:r>
            <a:endParaRPr kumimoji="1" lang="zh-TW" altLang="en-US" dirty="0"/>
          </a:p>
        </p:txBody>
      </p:sp>
      <p:sp>
        <p:nvSpPr>
          <p:cNvPr id="25" name="文字方塊 24"/>
          <p:cNvSpPr txBox="1"/>
          <p:nvPr/>
        </p:nvSpPr>
        <p:spPr>
          <a:xfrm>
            <a:off x="4094207" y="6078783"/>
            <a:ext cx="1532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Lu-</a:t>
            </a:r>
            <a:r>
              <a:rPr kumimoji="1" lang="en-US" altLang="zh-TW" dirty="0" err="1" smtClean="0"/>
              <a:t>huei</a:t>
            </a:r>
            <a:r>
              <a:rPr kumimoji="1" lang="en-US" altLang="zh-TW" dirty="0" smtClean="0"/>
              <a:t> Chen</a:t>
            </a:r>
            <a:endParaRPr kumimoji="1" lang="zh-TW" altLang="en-US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5984961" y="4317523"/>
            <a:ext cx="1532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Su-</a:t>
            </a:r>
            <a:r>
              <a:rPr kumimoji="1" lang="en-US" altLang="zh-TW" dirty="0" err="1" smtClean="0"/>
              <a:t>feng</a:t>
            </a:r>
            <a:r>
              <a:rPr kumimoji="1" lang="en-US" altLang="zh-TW" dirty="0" smtClean="0"/>
              <a:t> Cheng</a:t>
            </a:r>
            <a:endParaRPr kumimoji="1" lang="zh-TW" altLang="en-US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6067264" y="6054210"/>
            <a:ext cx="1843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Eric Chen-</a:t>
            </a:r>
            <a:r>
              <a:rPr kumimoji="1" lang="en-US" altLang="zh-TW" dirty="0" err="1" smtClean="0"/>
              <a:t>hua</a:t>
            </a:r>
            <a:r>
              <a:rPr kumimoji="1" lang="en-US" altLang="zh-TW" dirty="0" smtClean="0"/>
              <a:t> Yu</a:t>
            </a:r>
            <a:endParaRPr kumimoji="1" lang="zh-TW" altLang="en-US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8518095" y="4378460"/>
            <a:ext cx="1532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Nathan </a:t>
            </a:r>
            <a:r>
              <a:rPr kumimoji="1" lang="en-US" altLang="zh-TW" dirty="0" err="1" smtClean="0"/>
              <a:t>Batto</a:t>
            </a:r>
            <a:endParaRPr kumimoji="1" lang="zh-TW" altLang="en-US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8604423" y="6017000"/>
            <a:ext cx="1532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 smtClean="0"/>
              <a:t>Tsun-han</a:t>
            </a:r>
            <a:r>
              <a:rPr kumimoji="1" lang="en-US" altLang="zh-TW" dirty="0" smtClean="0"/>
              <a:t> Tsai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57213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Recent Major Publications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sz="3200" dirty="0" smtClean="0"/>
              <a:t>Mixed-member Electoral Systems in Constitutional </a:t>
            </a:r>
            <a:r>
              <a:rPr kumimoji="1" lang="en-US" altLang="zh-TW" sz="3200" dirty="0" smtClean="0"/>
              <a:t>Context: Taiwan, Japan, and Beyond</a:t>
            </a:r>
            <a:endParaRPr kumimoji="1" lang="en-US" altLang="zh-TW" sz="3200" dirty="0" smtClean="0"/>
          </a:p>
          <a:p>
            <a:pPr marL="585788" indent="-212725">
              <a:buFont typeface="Wingdings" charset="2"/>
              <a:buChar char="n"/>
            </a:pPr>
            <a:r>
              <a:rPr kumimoji="1" lang="en-US" altLang="zh-TW" dirty="0" smtClean="0"/>
              <a:t>Edited by Nathan </a:t>
            </a:r>
            <a:r>
              <a:rPr kumimoji="1" lang="en-US" altLang="zh-TW" dirty="0" err="1" smtClean="0"/>
              <a:t>Batto</a:t>
            </a:r>
            <a:r>
              <a:rPr kumimoji="1" lang="en-US" altLang="zh-TW" dirty="0" smtClean="0"/>
              <a:t>, Chi Huang, Alexander C. Tan (Canterbury, NZ), and Gary W. Cox (Stanford)</a:t>
            </a:r>
          </a:p>
          <a:p>
            <a:pPr marL="585788" indent="-212725">
              <a:buFont typeface="Wingdings" charset="2"/>
              <a:buChar char="n"/>
            </a:pPr>
            <a:r>
              <a:rPr kumimoji="1" lang="en-US" altLang="zh-TW" dirty="0" smtClean="0"/>
              <a:t>Published by University of Michigan Press in 2016</a:t>
            </a:r>
          </a:p>
          <a:p>
            <a:r>
              <a:rPr kumimoji="1" lang="en-US" altLang="zh-TW" sz="3200" dirty="0" smtClean="0"/>
              <a:t>The Taiwan Voter</a:t>
            </a:r>
          </a:p>
          <a:p>
            <a:pPr marL="585788" indent="-212725">
              <a:buFont typeface="Wingdings" charset="2"/>
              <a:buChar char="n"/>
            </a:pPr>
            <a:r>
              <a:rPr kumimoji="1" lang="en-US" altLang="zh-TW" dirty="0"/>
              <a:t>Edited by </a:t>
            </a:r>
            <a:r>
              <a:rPr kumimoji="1" lang="en-US" altLang="zh-TW" dirty="0" smtClean="0"/>
              <a:t>Christopher </a:t>
            </a:r>
            <a:r>
              <a:rPr kumimoji="1" lang="en-US" altLang="zh-TW" dirty="0" err="1" smtClean="0"/>
              <a:t>Achen</a:t>
            </a:r>
            <a:r>
              <a:rPr kumimoji="1" lang="en-US" altLang="zh-TW" dirty="0" smtClean="0"/>
              <a:t> (Princeton) and </a:t>
            </a:r>
            <a:r>
              <a:rPr kumimoji="1" lang="en-US" altLang="zh-TW" dirty="0" err="1" smtClean="0"/>
              <a:t>Teh</a:t>
            </a:r>
            <a:r>
              <a:rPr kumimoji="1" lang="en-US" altLang="zh-TW" dirty="0" smtClean="0"/>
              <a:t>-Yu Wang (Illinois State)</a:t>
            </a:r>
          </a:p>
          <a:p>
            <a:pPr marL="585788" indent="-212725">
              <a:buFont typeface="Wingdings" charset="2"/>
              <a:buChar char="n"/>
            </a:pPr>
            <a:r>
              <a:rPr kumimoji="1" lang="en-US" altLang="zh-TW" dirty="0" smtClean="0"/>
              <a:t>Published </a:t>
            </a:r>
            <a:r>
              <a:rPr kumimoji="1" lang="en-US" altLang="zh-TW" dirty="0"/>
              <a:t>by University of Michigan Press in </a:t>
            </a:r>
            <a:r>
              <a:rPr kumimoji="1" lang="en-US" altLang="zh-TW" dirty="0" smtClean="0"/>
              <a:t>2017</a:t>
            </a: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13369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內容版面配置區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4921" y="378005"/>
            <a:ext cx="3882789" cy="5824184"/>
          </a:xfrm>
          <a:prstGeom prst="rect">
            <a:avLst/>
          </a:prstGeom>
        </p:spPr>
      </p:pic>
      <p:pic>
        <p:nvPicPr>
          <p:cNvPr id="8" name="內容版面配置區 6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64262" y="308099"/>
            <a:ext cx="3954445" cy="593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70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What We Do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27442" y="1492137"/>
            <a:ext cx="10515600" cy="4628963"/>
          </a:xfrm>
        </p:spPr>
        <p:txBody>
          <a:bodyPr>
            <a:normAutofit lnSpcReduction="10000"/>
          </a:bodyPr>
          <a:lstStyle/>
          <a:p>
            <a:r>
              <a:rPr kumimoji="1" lang="en-US" altLang="zh-TW" sz="3200" dirty="0" smtClean="0">
                <a:solidFill>
                  <a:srgbClr val="FF0000"/>
                </a:solidFill>
              </a:rPr>
              <a:t>Data collection</a:t>
            </a:r>
            <a:r>
              <a:rPr kumimoji="1" lang="en-US" altLang="zh-TW" dirty="0" smtClean="0"/>
              <a:t>:</a:t>
            </a:r>
          </a:p>
          <a:p>
            <a:pPr marL="800100" indent="-512763">
              <a:buFont typeface="+mj-lt"/>
              <a:buAutoNum type="arabicPeriod"/>
            </a:pPr>
            <a:r>
              <a:rPr kumimoji="1" lang="en-US" altLang="zh-TW" dirty="0" smtClean="0"/>
              <a:t>Individual-level data</a:t>
            </a:r>
            <a:r>
              <a:rPr kumimoji="1" lang="en-US" altLang="zh-TW" dirty="0" smtClean="0"/>
              <a:t>: conducting </a:t>
            </a:r>
            <a:r>
              <a:rPr kumimoji="1" lang="en-US" altLang="zh-TW" dirty="0" smtClean="0"/>
              <a:t>face-to-face, telephone, and Internet surveys to study political behavior and public opinions.</a:t>
            </a:r>
          </a:p>
          <a:p>
            <a:pPr marL="800100" indent="-512763">
              <a:buFont typeface="+mj-lt"/>
              <a:buAutoNum type="arabicPeriod"/>
            </a:pPr>
            <a:r>
              <a:rPr kumimoji="1" lang="en-US" altLang="zh-TW" dirty="0" smtClean="0"/>
              <a:t>Aggregate-level Data: </a:t>
            </a:r>
            <a:r>
              <a:rPr kumimoji="1" lang="en-US" altLang="zh-TW" dirty="0" smtClean="0"/>
              <a:t>collecting </a:t>
            </a:r>
            <a:r>
              <a:rPr kumimoji="1" lang="en-US" altLang="zh-TW" dirty="0" smtClean="0"/>
              <a:t>election statistics back to the 1960s.</a:t>
            </a:r>
          </a:p>
          <a:p>
            <a:pPr marL="800100" indent="-512763">
              <a:buFont typeface="+mj-lt"/>
              <a:buAutoNum type="arabicPeriod"/>
            </a:pPr>
            <a:r>
              <a:rPr kumimoji="1" lang="en-US" altLang="zh-TW" dirty="0" smtClean="0"/>
              <a:t>Time-series Data: </a:t>
            </a:r>
            <a:r>
              <a:rPr kumimoji="1" lang="en-US" altLang="zh-TW" dirty="0" smtClean="0"/>
              <a:t>data </a:t>
            </a:r>
            <a:r>
              <a:rPr kumimoji="1" lang="en-US" altLang="zh-TW" dirty="0" smtClean="0"/>
              <a:t>points drawn from individual-level data</a:t>
            </a:r>
          </a:p>
          <a:p>
            <a:pPr marL="425450" indent="-425450"/>
            <a:r>
              <a:rPr kumimoji="1" lang="en-US" altLang="zh-TW" sz="3200" dirty="0" smtClean="0">
                <a:solidFill>
                  <a:srgbClr val="FF0000"/>
                </a:solidFill>
              </a:rPr>
              <a:t>Journal of Electoral Studies</a:t>
            </a:r>
            <a:r>
              <a:rPr kumimoji="1" lang="en-US" altLang="zh-TW" dirty="0" smtClean="0"/>
              <a:t>: core political science journal in Taiwan</a:t>
            </a:r>
          </a:p>
          <a:p>
            <a:pPr marL="425450" indent="-425450"/>
            <a:r>
              <a:rPr kumimoji="1" lang="en-US" altLang="zh-TW" sz="3200" dirty="0" smtClean="0">
                <a:solidFill>
                  <a:srgbClr val="FF0000"/>
                </a:solidFill>
              </a:rPr>
              <a:t>Institute for Political Methodology</a:t>
            </a:r>
            <a:r>
              <a:rPr kumimoji="1" lang="en-US" altLang="zh-TW" dirty="0" smtClean="0"/>
              <a:t>: </a:t>
            </a:r>
            <a:r>
              <a:rPr kumimoji="1" lang="en-US" altLang="zh-TW" dirty="0" smtClean="0"/>
              <a:t>co-founded </a:t>
            </a:r>
            <a:r>
              <a:rPr kumimoji="1" lang="en-US" altLang="zh-TW" dirty="0" smtClean="0"/>
              <a:t>by Professor Chi Huang in 2001 and based in </a:t>
            </a:r>
            <a:r>
              <a:rPr kumimoji="1" lang="en-US" altLang="zh-TW" dirty="0"/>
              <a:t>the Institute of Political Science, Academia </a:t>
            </a:r>
            <a:r>
              <a:rPr kumimoji="1" lang="en-US" altLang="zh-TW" dirty="0" err="1" smtClean="0"/>
              <a:t>Sinica</a:t>
            </a:r>
            <a:r>
              <a:rPr kumimoji="1" lang="en-US" altLang="zh-TW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8363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Individual-level Data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TW" dirty="0" smtClean="0"/>
              <a:t>ESC </a:t>
            </a:r>
            <a:r>
              <a:rPr kumimoji="1" lang="en-US" altLang="zh-TW" dirty="0" smtClean="0"/>
              <a:t>conducts </a:t>
            </a:r>
            <a:r>
              <a:rPr kumimoji="1" lang="en-US" altLang="zh-TW" dirty="0" smtClean="0"/>
              <a:t>pre- and post-election surveys since the 1990s.</a:t>
            </a:r>
          </a:p>
          <a:p>
            <a:r>
              <a:rPr kumimoji="1" lang="en-US" altLang="zh-TW" dirty="0" smtClean="0"/>
              <a:t>We joined the Taiwan’s Election and Democratization Study (</a:t>
            </a:r>
            <a:r>
              <a:rPr kumimoji="1" lang="en-US" altLang="zh-TW" dirty="0" smtClean="0">
                <a:solidFill>
                  <a:srgbClr val="FF0000"/>
                </a:solidFill>
              </a:rPr>
              <a:t>TEDS</a:t>
            </a:r>
            <a:r>
              <a:rPr kumimoji="1" lang="en-US" altLang="zh-TW" dirty="0" smtClean="0"/>
              <a:t>) led by Professor Chi Huang </a:t>
            </a:r>
            <a:r>
              <a:rPr kumimoji="1" lang="en-US" altLang="zh-TW" dirty="0" smtClean="0"/>
              <a:t>since </a:t>
            </a:r>
            <a:r>
              <a:rPr kumimoji="1" lang="en-US" altLang="zh-TW" dirty="0" smtClean="0"/>
              <a:t>2000. </a:t>
            </a:r>
          </a:p>
          <a:p>
            <a:r>
              <a:rPr kumimoji="1" lang="en-US" altLang="zh-TW" dirty="0" smtClean="0"/>
              <a:t>ESC became and has maintained the headquarter of TEDS since 2012.</a:t>
            </a:r>
          </a:p>
          <a:p>
            <a:r>
              <a:rPr kumimoji="1" lang="en-US" altLang="zh-TW" dirty="0" smtClean="0"/>
              <a:t>ESC supports </a:t>
            </a:r>
            <a:r>
              <a:rPr kumimoji="1" lang="en-US" altLang="zh-TW" dirty="0"/>
              <a:t>Taiwan Institute for Governance and </a:t>
            </a:r>
            <a:r>
              <a:rPr kumimoji="1" lang="en-US" altLang="zh-TW" dirty="0" smtClean="0"/>
              <a:t>Communication </a:t>
            </a:r>
            <a:r>
              <a:rPr kumimoji="1" lang="en-US" altLang="zh-TW" dirty="0"/>
              <a:t>Research (</a:t>
            </a:r>
            <a:r>
              <a:rPr kumimoji="1" lang="en-US" altLang="zh-TW" dirty="0">
                <a:solidFill>
                  <a:srgbClr val="FF0000"/>
                </a:solidFill>
              </a:rPr>
              <a:t>TIGCR</a:t>
            </a:r>
            <a:r>
              <a:rPr kumimoji="1" lang="en-US" altLang="zh-TW" dirty="0" smtClean="0"/>
              <a:t>). </a:t>
            </a:r>
            <a:r>
              <a:rPr kumimoji="1" lang="en-US" altLang="zh-TW" dirty="0"/>
              <a:t>It </a:t>
            </a:r>
            <a:r>
              <a:rPr kumimoji="1" lang="en-US" altLang="zh-TW" dirty="0" smtClean="0"/>
              <a:t>is founded by Professor Chi Huang and Professor Ching-</a:t>
            </a:r>
            <a:r>
              <a:rPr kumimoji="1" lang="en-US" altLang="zh-TW" dirty="0" err="1" smtClean="0"/>
              <a:t>ching</a:t>
            </a:r>
            <a:r>
              <a:rPr kumimoji="1" lang="en-US" altLang="zh-TW" dirty="0" smtClean="0"/>
              <a:t> Chang from </a:t>
            </a:r>
            <a:r>
              <a:rPr kumimoji="1" lang="en-US" altLang="zh-TW" dirty="0"/>
              <a:t>C</a:t>
            </a:r>
            <a:r>
              <a:rPr kumimoji="1" lang="en-US" altLang="zh-TW" dirty="0" smtClean="0"/>
              <a:t>ollege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of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Communication</a:t>
            </a:r>
            <a:r>
              <a:rPr kumimoji="1" lang="en-US" altLang="zh-TW" dirty="0"/>
              <a:t>.</a:t>
            </a:r>
            <a:endParaRPr kumimoji="1" lang="en-US" altLang="zh-TW" dirty="0" smtClean="0"/>
          </a:p>
          <a:p>
            <a:r>
              <a:rPr kumimoji="1" lang="en-US" altLang="zh-TW" dirty="0" smtClean="0"/>
              <a:t>We also conduct </a:t>
            </a:r>
            <a:r>
              <a:rPr kumimoji="1" lang="en-US" altLang="zh-TW" dirty="0" smtClean="0"/>
              <a:t>surveys on civic consciousness, national identity, socialization, and national security </a:t>
            </a:r>
            <a:r>
              <a:rPr kumimoji="1" lang="en-US" altLang="zh-TW" dirty="0" smtClean="0"/>
              <a:t>commissioned by government and </a:t>
            </a:r>
            <a:r>
              <a:rPr kumimoji="1" lang="en-US" altLang="zh-TW" dirty="0" smtClean="0"/>
              <a:t>academics.</a:t>
            </a:r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76744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1CEC-7CF4-473D-ABEA-9BF150459A0D}" type="slidenum">
              <a:rPr lang="zh-TW" altLang="en-US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9</a:t>
            </a:fld>
            <a:endParaRPr lang="zh-TW" altLang="en-US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標題 1"/>
          <p:cNvSpPr txBox="1">
            <a:spLocks/>
          </p:cNvSpPr>
          <p:nvPr/>
        </p:nvSpPr>
        <p:spPr>
          <a:xfrm>
            <a:off x="1245079" y="220052"/>
            <a:ext cx="9701842" cy="1336204"/>
          </a:xfrm>
          <a:prstGeom prst="rect">
            <a:avLst/>
          </a:prstGeom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Franklin Gothic Book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en-US" altLang="zh-TW" sz="4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TEDS </a:t>
            </a:r>
            <a:r>
              <a:rPr lang="en-US" altLang="zh-TW" sz="4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2016-2020</a:t>
            </a:r>
            <a:endParaRPr kumimoji="0" lang="en-US" altLang="zh-TW" sz="4400" b="1" dirty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4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4923987"/>
              </p:ext>
            </p:extLst>
          </p:nvPr>
        </p:nvGraphicFramePr>
        <p:xfrm>
          <a:off x="1775520" y="1556257"/>
          <a:ext cx="8740080" cy="5165219"/>
        </p:xfrm>
        <a:graphic>
          <a:graphicData uri="http://schemas.openxmlformats.org/drawingml/2006/table">
            <a:tbl>
              <a:tblPr/>
              <a:tblGrid>
                <a:gridCol w="87400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165219">
                <a:tc>
                  <a:txBody>
                    <a:bodyPr/>
                    <a:lstStyle/>
                    <a:p>
                      <a:pPr marL="228600" indent="-22860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/>
                        <a:buChar char="•"/>
                      </a:pPr>
                      <a:r>
                        <a:rPr kumimoji="1" lang="en-US" altLang="zh-TW" sz="2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Quarterly telephone survey on presidential popularity:</a:t>
                      </a:r>
                      <a:r>
                        <a:rPr kumimoji="1" lang="zh-TW" altLang="en-US" sz="2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1" lang="en-US" altLang="zh-TW" sz="2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Combing land lines and cellphone samples</a:t>
                      </a:r>
                    </a:p>
                    <a:p>
                      <a:pPr marL="228600" indent="-22860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/>
                        <a:buChar char="•"/>
                      </a:pPr>
                      <a:r>
                        <a:rPr kumimoji="1" lang="en-US" altLang="zh-TW" sz="2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Face-to-Face Interview of 2018 local and 2020 presidential and legislative elections: Address-based sampling </a:t>
                      </a:r>
                    </a:p>
                    <a:p>
                      <a:pPr marL="228600" indent="-228600" algn="l" defTabSz="914400" rtl="0" eaLnBrk="1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/>
                        <a:buChar char="•"/>
                      </a:pPr>
                      <a:r>
                        <a:rPr kumimoji="1" lang="en-US" altLang="zh-TW" sz="2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Internet survey experiments: Call for proposals twice a year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44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695</TotalTime>
  <Words>838</Words>
  <Application>Microsoft Macintosh PowerPoint</Application>
  <PresentationFormat>寬螢幕</PresentationFormat>
  <Paragraphs>180</Paragraphs>
  <Slides>24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4" baseType="lpstr">
      <vt:lpstr>Calibri</vt:lpstr>
      <vt:lpstr>Calibri Light</vt:lpstr>
      <vt:lpstr>Times New Roman</vt:lpstr>
      <vt:lpstr>Wingdings</vt:lpstr>
      <vt:lpstr>Wingdings 2</vt:lpstr>
      <vt:lpstr>微軟正黑體</vt:lpstr>
      <vt:lpstr>新細明體</vt:lpstr>
      <vt:lpstr>標楷體</vt:lpstr>
      <vt:lpstr>Arial</vt:lpstr>
      <vt:lpstr>Office 佈景主題</vt:lpstr>
      <vt:lpstr>Election Study Center</vt:lpstr>
      <vt:lpstr>About Election Study Center (ESC)</vt:lpstr>
      <vt:lpstr>PowerPoint 簡報</vt:lpstr>
      <vt:lpstr>Research Fellows</vt:lpstr>
      <vt:lpstr>Recent Major Publications</vt:lpstr>
      <vt:lpstr>PowerPoint 簡報</vt:lpstr>
      <vt:lpstr>What We Do</vt:lpstr>
      <vt:lpstr>Individual-level Data</vt:lpstr>
      <vt:lpstr>PowerPoint 簡報</vt:lpstr>
      <vt:lpstr>TEDS website and award by MOST</vt:lpstr>
      <vt:lpstr>PowerPoint 簡報</vt:lpstr>
      <vt:lpstr>Aggregate-level Data</vt:lpstr>
      <vt:lpstr>PowerPoint 簡報</vt:lpstr>
      <vt:lpstr>PowerPoint 簡報</vt:lpstr>
      <vt:lpstr>PowerPoint 簡報</vt:lpstr>
      <vt:lpstr>Time-series Data</vt:lpstr>
      <vt:lpstr>PowerPoint 簡報</vt:lpstr>
      <vt:lpstr>PowerPoint 簡報</vt:lpstr>
      <vt:lpstr>PowerPoint 簡報</vt:lpstr>
      <vt:lpstr>PowerPoint 簡報</vt:lpstr>
      <vt:lpstr>PowerPoint 簡報</vt:lpstr>
      <vt:lpstr>Journal of Electoral Studies</vt:lpstr>
      <vt:lpstr>Institute for Political Methodology (IPM)</vt:lpstr>
      <vt:lpstr>Q &amp; A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Election Study Center</dc:title>
  <dc:creator>Chia-hung Tsai</dc:creator>
  <cp:lastModifiedBy>Chia-hung Tsai</cp:lastModifiedBy>
  <cp:revision>23</cp:revision>
  <dcterms:created xsi:type="dcterms:W3CDTF">2019-03-18T07:09:55Z</dcterms:created>
  <dcterms:modified xsi:type="dcterms:W3CDTF">2019-03-22T07:44:46Z</dcterms:modified>
</cp:coreProperties>
</file>

<file path=docProps/thumbnail.jpeg>
</file>